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314" r:id="rId2"/>
    <p:sldId id="352" r:id="rId3"/>
    <p:sldId id="353" r:id="rId4"/>
    <p:sldId id="316" r:id="rId5"/>
    <p:sldId id="351" r:id="rId6"/>
    <p:sldId id="323" r:id="rId7"/>
    <p:sldId id="335" r:id="rId8"/>
    <p:sldId id="343" r:id="rId9"/>
    <p:sldId id="330" r:id="rId10"/>
    <p:sldId id="336" r:id="rId11"/>
    <p:sldId id="342" r:id="rId12"/>
    <p:sldId id="331" r:id="rId13"/>
    <p:sldId id="347" r:id="rId14"/>
    <p:sldId id="337" r:id="rId15"/>
    <p:sldId id="334" r:id="rId16"/>
    <p:sldId id="348" r:id="rId17"/>
    <p:sldId id="338" r:id="rId18"/>
    <p:sldId id="333" r:id="rId19"/>
    <p:sldId id="349" r:id="rId20"/>
    <p:sldId id="339" r:id="rId21"/>
    <p:sldId id="332" r:id="rId22"/>
    <p:sldId id="350" r:id="rId23"/>
    <p:sldId id="340" r:id="rId24"/>
    <p:sldId id="354" r:id="rId25"/>
    <p:sldId id="288" r:id="rId26"/>
  </p:sldIdLst>
  <p:sldSz cx="9144000" cy="6858000" type="screen4x3"/>
  <p:notesSz cx="6797675" cy="9926638"/>
  <p:defaultTextStyle>
    <a:defPPr>
      <a:defRPr lang="nl-N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CB07"/>
    <a:srgbClr val="1C3D89"/>
    <a:srgbClr val="78AA38"/>
    <a:srgbClr val="807F6D"/>
    <a:srgbClr val="58C40E"/>
    <a:srgbClr val="5BAC26"/>
    <a:srgbClr val="003A8C"/>
    <a:srgbClr val="BC86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Stijl, thema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Stijl, thema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719" autoAdjust="0"/>
  </p:normalViewPr>
  <p:slideViewPr>
    <p:cSldViewPr>
      <p:cViewPr varScale="1">
        <p:scale>
          <a:sx n="72" d="100"/>
          <a:sy n="72" d="100"/>
        </p:scale>
        <p:origin x="1762"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nl-NL"/>
          </a:p>
        </p:txBody>
      </p:sp>
      <p:sp>
        <p:nvSpPr>
          <p:cNvPr id="3" name="Tijdelijke aanduiding voor datum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75A6C8C9-6BE5-426A-B3C0-25EEE547502C}" type="datetimeFigureOut">
              <a:rPr lang="nl-NL"/>
              <a:pPr>
                <a:defRPr/>
              </a:pPr>
              <a:t>30-9-2013</a:t>
            </a:fld>
            <a:endParaRPr lang="nl-NL"/>
          </a:p>
        </p:txBody>
      </p:sp>
      <p:sp>
        <p:nvSpPr>
          <p:cNvPr id="4" name="Tijdelijke aanduiding voor voettekst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nl-NL"/>
          </a:p>
        </p:txBody>
      </p:sp>
      <p:sp>
        <p:nvSpPr>
          <p:cNvPr id="5" name="Tijdelijke aanduiding voor dianumm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F3D54601-3B10-47DB-ABEF-08A3437E1581}" type="slidenum">
              <a:rPr lang="nl-NL"/>
              <a:pPr>
                <a:defRPr/>
              </a:pPr>
              <a:t>‹nr.›</a:t>
            </a:fld>
            <a:endParaRPr lang="nl-NL"/>
          </a:p>
        </p:txBody>
      </p:sp>
    </p:spTree>
    <p:extLst>
      <p:ext uri="{BB962C8B-B14F-4D97-AF65-F5344CB8AC3E}">
        <p14:creationId xmlns:p14="http://schemas.microsoft.com/office/powerpoint/2010/main" val="29654746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nl-NL"/>
          </a:p>
        </p:txBody>
      </p:sp>
      <p:sp>
        <p:nvSpPr>
          <p:cNvPr id="3" name="Tijdelijke aanduiding voor datum 2"/>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081F2D71-B718-47CE-A47A-999D715E20B7}" type="datetimeFigureOut">
              <a:rPr lang="nl-NL"/>
              <a:pPr>
                <a:defRPr/>
              </a:pPr>
              <a:t>30-9-2013</a:t>
            </a:fld>
            <a:endParaRPr lang="nl-NL"/>
          </a:p>
        </p:txBody>
      </p:sp>
      <p:sp>
        <p:nvSpPr>
          <p:cNvPr id="4" name="Tijdelijke aanduiding voor dia-afbeelding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nl-NL" noProof="0" smtClean="0"/>
          </a:p>
        </p:txBody>
      </p:sp>
      <p:sp>
        <p:nvSpPr>
          <p:cNvPr id="5" name="Tijdelijke aanduiding voor notities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nl-NL" noProof="0" smtClean="0"/>
              <a:t>Klik om de modelstijlen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6" name="Tijdelijke aanduiding voor voettekst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nl-NL"/>
          </a:p>
        </p:txBody>
      </p:sp>
      <p:sp>
        <p:nvSpPr>
          <p:cNvPr id="7" name="Tijdelijke aanduiding voor dianumm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7EC78667-8AE5-496D-9891-2BBDEDEF8463}" type="slidenum">
              <a:rPr lang="nl-NL"/>
              <a:pPr>
                <a:defRPr/>
              </a:pPr>
              <a:t>‹nr.›</a:t>
            </a:fld>
            <a:endParaRPr lang="nl-NL"/>
          </a:p>
        </p:txBody>
      </p:sp>
    </p:spTree>
    <p:extLst>
      <p:ext uri="{BB962C8B-B14F-4D97-AF65-F5344CB8AC3E}">
        <p14:creationId xmlns:p14="http://schemas.microsoft.com/office/powerpoint/2010/main" val="19542654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jdelijke aanduiding voor dia-afbeelding 1"/>
          <p:cNvSpPr>
            <a:spLocks noGrp="1" noRot="1" noChangeAspect="1" noTextEdit="1"/>
          </p:cNvSpPr>
          <p:nvPr>
            <p:ph type="sldImg"/>
          </p:nvPr>
        </p:nvSpPr>
        <p:spPr>
          <a:ln/>
        </p:spPr>
      </p:sp>
      <p:sp>
        <p:nvSpPr>
          <p:cNvPr id="9219"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BE" smtClean="0"/>
          </a:p>
        </p:txBody>
      </p:sp>
      <p:sp>
        <p:nvSpPr>
          <p:cNvPr id="9220"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entury Gothic" pitchFamily="34" charset="0"/>
              </a:defRPr>
            </a:lvl1pPr>
            <a:lvl2pPr marL="742950" indent="-285750" eaLnBrk="0" hangingPunct="0">
              <a:defRPr>
                <a:solidFill>
                  <a:schemeClr val="tx1"/>
                </a:solidFill>
                <a:latin typeface="Century Gothic" pitchFamily="34" charset="0"/>
              </a:defRPr>
            </a:lvl2pPr>
            <a:lvl3pPr marL="1143000" indent="-228600" eaLnBrk="0" hangingPunct="0">
              <a:defRPr>
                <a:solidFill>
                  <a:schemeClr val="tx1"/>
                </a:solidFill>
                <a:latin typeface="Century Gothic" pitchFamily="34" charset="0"/>
              </a:defRPr>
            </a:lvl3pPr>
            <a:lvl4pPr marL="1600200" indent="-228600" eaLnBrk="0" hangingPunct="0">
              <a:defRPr>
                <a:solidFill>
                  <a:schemeClr val="tx1"/>
                </a:solidFill>
                <a:latin typeface="Century Gothic" pitchFamily="34" charset="0"/>
              </a:defRPr>
            </a:lvl4pPr>
            <a:lvl5pPr marL="2057400" indent="-228600" eaLnBrk="0" hangingPunct="0">
              <a:defRPr>
                <a:solidFill>
                  <a:schemeClr val="tx1"/>
                </a:solidFill>
                <a:latin typeface="Century Gothic" pitchFamily="34" charset="0"/>
              </a:defRPr>
            </a:lvl5pPr>
            <a:lvl6pPr marL="2514600" indent="-228600" eaLnBrk="0" fontAlgn="base" hangingPunct="0">
              <a:spcBef>
                <a:spcPct val="0"/>
              </a:spcBef>
              <a:spcAft>
                <a:spcPct val="0"/>
              </a:spcAft>
              <a:defRPr>
                <a:solidFill>
                  <a:schemeClr val="tx1"/>
                </a:solidFill>
                <a:latin typeface="Century Gothic" pitchFamily="34" charset="0"/>
              </a:defRPr>
            </a:lvl6pPr>
            <a:lvl7pPr marL="2971800" indent="-228600" eaLnBrk="0" fontAlgn="base" hangingPunct="0">
              <a:spcBef>
                <a:spcPct val="0"/>
              </a:spcBef>
              <a:spcAft>
                <a:spcPct val="0"/>
              </a:spcAft>
              <a:defRPr>
                <a:solidFill>
                  <a:schemeClr val="tx1"/>
                </a:solidFill>
                <a:latin typeface="Century Gothic" pitchFamily="34" charset="0"/>
              </a:defRPr>
            </a:lvl7pPr>
            <a:lvl8pPr marL="3429000" indent="-228600" eaLnBrk="0" fontAlgn="base" hangingPunct="0">
              <a:spcBef>
                <a:spcPct val="0"/>
              </a:spcBef>
              <a:spcAft>
                <a:spcPct val="0"/>
              </a:spcAft>
              <a:defRPr>
                <a:solidFill>
                  <a:schemeClr val="tx1"/>
                </a:solidFill>
                <a:latin typeface="Century Gothic" pitchFamily="34" charset="0"/>
              </a:defRPr>
            </a:lvl8pPr>
            <a:lvl9pPr marL="3886200" indent="-228600" eaLnBrk="0" fontAlgn="base" hangingPunct="0">
              <a:spcBef>
                <a:spcPct val="0"/>
              </a:spcBef>
              <a:spcAft>
                <a:spcPct val="0"/>
              </a:spcAft>
              <a:defRPr>
                <a:solidFill>
                  <a:schemeClr val="tx1"/>
                </a:solidFill>
                <a:latin typeface="Century Gothic" pitchFamily="34" charset="0"/>
              </a:defRPr>
            </a:lvl9pPr>
          </a:lstStyle>
          <a:p>
            <a:pPr eaLnBrk="1" hangingPunct="1"/>
            <a:fld id="{9823A31F-17B5-4CD1-A060-A2D9D900A8DE}" type="slidenum">
              <a:rPr lang="nl-NL" smtClean="0">
                <a:latin typeface="Arial" charset="0"/>
              </a:rPr>
              <a:pPr eaLnBrk="1" hangingPunct="1"/>
              <a:t>1</a:t>
            </a:fld>
            <a:endParaRPr lang="nl-NL" smtClean="0">
              <a:latin typeface="Arial" charset="0"/>
            </a:endParaRPr>
          </a:p>
        </p:txBody>
      </p:sp>
    </p:spTree>
    <p:extLst>
      <p:ext uri="{BB962C8B-B14F-4D97-AF65-F5344CB8AC3E}">
        <p14:creationId xmlns:p14="http://schemas.microsoft.com/office/powerpoint/2010/main" val="4048484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smtClean="0"/>
              <a:t>Hoe ziet de presentatie</a:t>
            </a:r>
            <a:r>
              <a:rPr lang="nl-BE" baseline="0" dirty="0" smtClean="0"/>
              <a:t> er uit.</a:t>
            </a:r>
            <a:endParaRPr lang="nl-BE" dirty="0" smtClean="0"/>
          </a:p>
          <a:p>
            <a:endParaRPr lang="nl-BE" dirty="0" smtClean="0"/>
          </a:p>
          <a:p>
            <a:pPr marL="171450" indent="-171450">
              <a:buFontTx/>
              <a:buChar char="-"/>
            </a:pPr>
            <a:r>
              <a:rPr lang="nl-BE" baseline="0" dirty="0" smtClean="0"/>
              <a:t>Eerst een uitleg over de verschillende rollen met de nodige uitleg wat wij onder die rollen verstaan</a:t>
            </a:r>
          </a:p>
          <a:p>
            <a:pPr marL="171450" indent="-171450">
              <a:buFontTx/>
              <a:buChar char="-"/>
            </a:pPr>
            <a:r>
              <a:rPr lang="nl-BE" baseline="0" dirty="0" smtClean="0"/>
              <a:t>Dan voorbeelden van competenties en taken van die bepaalde rol. </a:t>
            </a:r>
          </a:p>
          <a:p>
            <a:pPr marL="171450" indent="-171450">
              <a:buFontTx/>
              <a:buChar char="-"/>
            </a:pPr>
            <a:r>
              <a:rPr lang="nl-BE" baseline="0" dirty="0" smtClean="0"/>
              <a:t>Voorbeelden van taken die onder die rollen vallen (slide met als titel: </a:t>
            </a:r>
            <a:r>
              <a:rPr lang="nl-BE" b="1" baseline="0" dirty="0" smtClean="0"/>
              <a:t>de ….. Aan de slag</a:t>
            </a:r>
            <a:r>
              <a:rPr lang="nl-BE" baseline="0" dirty="0" smtClean="0"/>
              <a:t>). Dit zullen meestal heel herkenbare voorbeelden zijn. (zie competentieprofiel)</a:t>
            </a:r>
            <a:endParaRPr lang="nl-BE" dirty="0" smtClean="0"/>
          </a:p>
          <a:p>
            <a:endParaRPr lang="nl-BE" dirty="0" smtClean="0"/>
          </a:p>
        </p:txBody>
      </p:sp>
      <p:sp>
        <p:nvSpPr>
          <p:cNvPr id="4" name="Tijdelijke aanduiding voor dianummer 3"/>
          <p:cNvSpPr>
            <a:spLocks noGrp="1"/>
          </p:cNvSpPr>
          <p:nvPr>
            <p:ph type="sldNum" sz="quarter" idx="10"/>
          </p:nvPr>
        </p:nvSpPr>
        <p:spPr/>
        <p:txBody>
          <a:bodyPr/>
          <a:lstStyle/>
          <a:p>
            <a:pPr>
              <a:defRPr/>
            </a:pPr>
            <a:fld id="{7EC78667-8AE5-496D-9891-2BBDEDEF8463}" type="slidenum">
              <a:rPr lang="nl-NL" smtClean="0"/>
              <a:pPr>
                <a:defRPr/>
              </a:pPr>
              <a:t>4</a:t>
            </a:fld>
            <a:endParaRPr lang="nl-NL"/>
          </a:p>
        </p:txBody>
      </p:sp>
    </p:spTree>
    <p:extLst>
      <p:ext uri="{BB962C8B-B14F-4D97-AF65-F5344CB8AC3E}">
        <p14:creationId xmlns:p14="http://schemas.microsoft.com/office/powerpoint/2010/main" val="446020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nl-BE" dirty="0"/>
          </a:p>
        </p:txBody>
      </p:sp>
      <p:sp>
        <p:nvSpPr>
          <p:cNvPr id="4" name="Tijdelijke aanduiding voor dianummer 3"/>
          <p:cNvSpPr>
            <a:spLocks noGrp="1"/>
          </p:cNvSpPr>
          <p:nvPr>
            <p:ph type="sldNum" sz="quarter" idx="10"/>
          </p:nvPr>
        </p:nvSpPr>
        <p:spPr/>
        <p:txBody>
          <a:bodyPr/>
          <a:lstStyle/>
          <a:p>
            <a:pPr>
              <a:defRPr/>
            </a:pPr>
            <a:fld id="{7EC78667-8AE5-496D-9891-2BBDEDEF8463}" type="slidenum">
              <a:rPr lang="nl-NL" smtClean="0"/>
              <a:pPr>
                <a:defRPr/>
              </a:pPr>
              <a:t>6</a:t>
            </a:fld>
            <a:endParaRPr lang="nl-NL"/>
          </a:p>
        </p:txBody>
      </p:sp>
    </p:spTree>
    <p:extLst>
      <p:ext uri="{BB962C8B-B14F-4D97-AF65-F5344CB8AC3E}">
        <p14:creationId xmlns:p14="http://schemas.microsoft.com/office/powerpoint/2010/main" val="3771064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baseline="0" dirty="0" smtClean="0"/>
          </a:p>
          <a:p>
            <a:endParaRPr lang="nl-BE" dirty="0"/>
          </a:p>
        </p:txBody>
      </p:sp>
      <p:sp>
        <p:nvSpPr>
          <p:cNvPr id="4" name="Tijdelijke aanduiding voor dianummer 3"/>
          <p:cNvSpPr>
            <a:spLocks noGrp="1"/>
          </p:cNvSpPr>
          <p:nvPr>
            <p:ph type="sldNum" sz="quarter" idx="10"/>
          </p:nvPr>
        </p:nvSpPr>
        <p:spPr/>
        <p:txBody>
          <a:bodyPr/>
          <a:lstStyle/>
          <a:p>
            <a:pPr>
              <a:defRPr/>
            </a:pPr>
            <a:fld id="{7EC78667-8AE5-496D-9891-2BBDEDEF8463}" type="slidenum">
              <a:rPr lang="nl-NL" smtClean="0"/>
              <a:pPr>
                <a:defRPr/>
              </a:pPr>
              <a:t>8</a:t>
            </a:fld>
            <a:endParaRPr lang="nl-NL"/>
          </a:p>
        </p:txBody>
      </p:sp>
    </p:spTree>
    <p:extLst>
      <p:ext uri="{BB962C8B-B14F-4D97-AF65-F5344CB8AC3E}">
        <p14:creationId xmlns:p14="http://schemas.microsoft.com/office/powerpoint/2010/main" val="3236087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7EC78667-8AE5-496D-9891-2BBDEDEF8463}" type="slidenum">
              <a:rPr lang="nl-NL" smtClean="0"/>
              <a:pPr>
                <a:defRPr/>
              </a:pPr>
              <a:t>9</a:t>
            </a:fld>
            <a:endParaRPr lang="nl-NL"/>
          </a:p>
        </p:txBody>
      </p:sp>
    </p:spTree>
    <p:extLst>
      <p:ext uri="{BB962C8B-B14F-4D97-AF65-F5344CB8AC3E}">
        <p14:creationId xmlns:p14="http://schemas.microsoft.com/office/powerpoint/2010/main" val="3985415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7EC78667-8AE5-496D-9891-2BBDEDEF8463}" type="slidenum">
              <a:rPr lang="nl-NL" smtClean="0"/>
              <a:pPr>
                <a:defRPr/>
              </a:pPr>
              <a:t>10</a:t>
            </a:fld>
            <a:endParaRPr lang="nl-NL"/>
          </a:p>
        </p:txBody>
      </p:sp>
    </p:spTree>
    <p:extLst>
      <p:ext uri="{BB962C8B-B14F-4D97-AF65-F5344CB8AC3E}">
        <p14:creationId xmlns:p14="http://schemas.microsoft.com/office/powerpoint/2010/main" val="3679675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7EC78667-8AE5-496D-9891-2BBDEDEF8463}" type="slidenum">
              <a:rPr lang="nl-NL" smtClean="0"/>
              <a:pPr>
                <a:defRPr/>
              </a:pPr>
              <a:t>11</a:t>
            </a:fld>
            <a:endParaRPr lang="nl-NL"/>
          </a:p>
        </p:txBody>
      </p:sp>
    </p:spTree>
    <p:extLst>
      <p:ext uri="{BB962C8B-B14F-4D97-AF65-F5344CB8AC3E}">
        <p14:creationId xmlns:p14="http://schemas.microsoft.com/office/powerpoint/2010/main" val="2934334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7EC78667-8AE5-496D-9891-2BBDEDEF8463}" type="slidenum">
              <a:rPr lang="nl-NL" smtClean="0"/>
              <a:pPr>
                <a:defRPr/>
              </a:pPr>
              <a:t>12</a:t>
            </a:fld>
            <a:endParaRPr lang="nl-NL"/>
          </a:p>
        </p:txBody>
      </p:sp>
    </p:spTree>
    <p:extLst>
      <p:ext uri="{BB962C8B-B14F-4D97-AF65-F5344CB8AC3E}">
        <p14:creationId xmlns:p14="http://schemas.microsoft.com/office/powerpoint/2010/main" val="1294515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7EC78667-8AE5-496D-9891-2BBDEDEF8463}" type="slidenum">
              <a:rPr lang="nl-NL" smtClean="0"/>
              <a:pPr>
                <a:defRPr/>
              </a:pPr>
              <a:t>15</a:t>
            </a:fld>
            <a:endParaRPr lang="nl-NL"/>
          </a:p>
        </p:txBody>
      </p:sp>
    </p:spTree>
    <p:extLst>
      <p:ext uri="{BB962C8B-B14F-4D97-AF65-F5344CB8AC3E}">
        <p14:creationId xmlns:p14="http://schemas.microsoft.com/office/powerpoint/2010/main" val="12175249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7EC78667-8AE5-496D-9891-2BBDEDEF8463}" type="slidenum">
              <a:rPr lang="nl-NL" smtClean="0"/>
              <a:pPr>
                <a:defRPr/>
              </a:pPr>
              <a:t>16</a:t>
            </a:fld>
            <a:endParaRPr lang="nl-NL"/>
          </a:p>
        </p:txBody>
      </p:sp>
    </p:spTree>
    <p:extLst>
      <p:ext uri="{BB962C8B-B14F-4D97-AF65-F5344CB8AC3E}">
        <p14:creationId xmlns:p14="http://schemas.microsoft.com/office/powerpoint/2010/main" val="1217524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7EC78667-8AE5-496D-9891-2BBDEDEF8463}" type="slidenum">
              <a:rPr lang="nl-NL" smtClean="0"/>
              <a:pPr>
                <a:defRPr/>
              </a:pPr>
              <a:t>17</a:t>
            </a:fld>
            <a:endParaRPr lang="nl-NL"/>
          </a:p>
        </p:txBody>
      </p:sp>
    </p:spTree>
    <p:extLst>
      <p:ext uri="{BB962C8B-B14F-4D97-AF65-F5344CB8AC3E}">
        <p14:creationId xmlns:p14="http://schemas.microsoft.com/office/powerpoint/2010/main" val="1535867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7EC78667-8AE5-496D-9891-2BBDEDEF8463}" type="slidenum">
              <a:rPr lang="nl-NL" smtClean="0"/>
              <a:pPr>
                <a:defRPr/>
              </a:pPr>
              <a:t>19</a:t>
            </a:fld>
            <a:endParaRPr lang="nl-NL"/>
          </a:p>
        </p:txBody>
      </p:sp>
    </p:spTree>
    <p:extLst>
      <p:ext uri="{BB962C8B-B14F-4D97-AF65-F5344CB8AC3E}">
        <p14:creationId xmlns:p14="http://schemas.microsoft.com/office/powerpoint/2010/main" val="3899396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7EC78667-8AE5-496D-9891-2BBDEDEF8463}" type="slidenum">
              <a:rPr lang="nl-NL" smtClean="0"/>
              <a:pPr>
                <a:defRPr/>
              </a:pPr>
              <a:t>20</a:t>
            </a:fld>
            <a:endParaRPr lang="nl-NL"/>
          </a:p>
        </p:txBody>
      </p:sp>
    </p:spTree>
    <p:extLst>
      <p:ext uri="{BB962C8B-B14F-4D97-AF65-F5344CB8AC3E}">
        <p14:creationId xmlns:p14="http://schemas.microsoft.com/office/powerpoint/2010/main" val="21244806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pic>
        <p:nvPicPr>
          <p:cNvPr id="4" name="Afbeelding 6" descr="titelblad-grijs.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ndertitel 2"/>
          <p:cNvSpPr txBox="1">
            <a:spLocks/>
          </p:cNvSpPr>
          <p:nvPr/>
        </p:nvSpPr>
        <p:spPr bwMode="auto">
          <a:xfrm>
            <a:off x="857250" y="4643438"/>
            <a:ext cx="3643313" cy="1071562"/>
          </a:xfrm>
          <a:prstGeom prst="rect">
            <a:avLst/>
          </a:prstGeom>
          <a:noFill/>
          <a:ln w="9525">
            <a:noFill/>
            <a:miter lim="800000"/>
            <a:headEnd/>
            <a:tailEnd/>
          </a:ln>
        </p:spPr>
        <p:txBody>
          <a:bodyPr/>
          <a:lstStyle>
            <a:lvl1pPr marL="0" indent="0" algn="l">
              <a:buNone/>
              <a:defRPr sz="2800">
                <a:solidFill>
                  <a:srgbClr val="78AA38"/>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spcBef>
                <a:spcPct val="20000"/>
              </a:spcBef>
              <a:buFont typeface="Arial" charset="0"/>
              <a:buNone/>
              <a:defRPr/>
            </a:pPr>
            <a:endParaRPr lang="nl-NL" sz="2000" dirty="0">
              <a:solidFill>
                <a:schemeClr val="bg2"/>
              </a:solidFill>
              <a:latin typeface="+mn-lt"/>
            </a:endParaRPr>
          </a:p>
        </p:txBody>
      </p:sp>
      <p:sp>
        <p:nvSpPr>
          <p:cNvPr id="2" name="Titel 1"/>
          <p:cNvSpPr>
            <a:spLocks noGrp="1"/>
          </p:cNvSpPr>
          <p:nvPr>
            <p:ph type="ctrTitle"/>
          </p:nvPr>
        </p:nvSpPr>
        <p:spPr>
          <a:xfrm>
            <a:off x="142844" y="500042"/>
            <a:ext cx="4643470" cy="2428892"/>
          </a:xfrm>
        </p:spPr>
        <p:txBody>
          <a:bodyPr/>
          <a:lstStyle>
            <a:lvl1pPr algn="l">
              <a:defRPr>
                <a:solidFill>
                  <a:schemeClr val="bg2"/>
                </a:solidFill>
              </a:defRPr>
            </a:lvl1pPr>
          </a:lstStyle>
          <a:p>
            <a:r>
              <a:rPr lang="nl-NL" smtClean="0"/>
              <a:t>Klik om de stijl te bewerken</a:t>
            </a:r>
            <a:endParaRPr lang="nl-NL" dirty="0"/>
          </a:p>
        </p:txBody>
      </p:sp>
      <p:sp>
        <p:nvSpPr>
          <p:cNvPr id="3" name="Ondertitel 2"/>
          <p:cNvSpPr>
            <a:spLocks noGrp="1"/>
          </p:cNvSpPr>
          <p:nvPr>
            <p:ph type="subTitle" idx="1"/>
          </p:nvPr>
        </p:nvSpPr>
        <p:spPr>
          <a:xfrm>
            <a:off x="5000628" y="1928802"/>
            <a:ext cx="3500462" cy="1785950"/>
          </a:xfrm>
        </p:spPr>
        <p:txBody>
          <a:bodyPr/>
          <a:lstStyle>
            <a:lvl1pPr marL="0" indent="0" algn="l">
              <a:buNone/>
              <a:defRPr sz="2800">
                <a:solidFill>
                  <a:srgbClr val="1C3D89"/>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nl-NL" dirty="0"/>
          </a:p>
        </p:txBody>
      </p:sp>
    </p:spTree>
    <p:extLst>
      <p:ext uri="{BB962C8B-B14F-4D97-AF65-F5344CB8AC3E}">
        <p14:creationId xmlns:p14="http://schemas.microsoft.com/office/powerpoint/2010/main" val="1690839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eldia">
    <p:spTree>
      <p:nvGrpSpPr>
        <p:cNvPr id="1" name=""/>
        <p:cNvGrpSpPr/>
        <p:nvPr/>
      </p:nvGrpSpPr>
      <p:grpSpPr>
        <a:xfrm>
          <a:off x="0" y="0"/>
          <a:ext cx="0" cy="0"/>
          <a:chOff x="0" y="0"/>
          <a:chExt cx="0" cy="0"/>
        </a:xfrm>
      </p:grpSpPr>
      <p:pic>
        <p:nvPicPr>
          <p:cNvPr id="4" name="Afbeelding 6" descr="tussenblad-grijs.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ndertitel 2"/>
          <p:cNvSpPr txBox="1">
            <a:spLocks/>
          </p:cNvSpPr>
          <p:nvPr/>
        </p:nvSpPr>
        <p:spPr bwMode="auto">
          <a:xfrm>
            <a:off x="857250" y="4643438"/>
            <a:ext cx="3643313" cy="1071562"/>
          </a:xfrm>
          <a:prstGeom prst="rect">
            <a:avLst/>
          </a:prstGeom>
          <a:noFill/>
          <a:ln w="9525">
            <a:noFill/>
            <a:miter lim="800000"/>
            <a:headEnd/>
            <a:tailEnd/>
          </a:ln>
        </p:spPr>
        <p:txBody>
          <a:bodyPr/>
          <a:lstStyle>
            <a:lvl1pPr marL="0" indent="0" algn="l">
              <a:buNone/>
              <a:defRPr sz="2800">
                <a:solidFill>
                  <a:srgbClr val="78AA38"/>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spcBef>
                <a:spcPct val="20000"/>
              </a:spcBef>
              <a:buFont typeface="Arial" charset="0"/>
              <a:buNone/>
              <a:defRPr/>
            </a:pPr>
            <a:endParaRPr lang="nl-NL" sz="2000" dirty="0">
              <a:solidFill>
                <a:schemeClr val="bg2"/>
              </a:solidFill>
              <a:latin typeface="+mn-lt"/>
            </a:endParaRPr>
          </a:p>
        </p:txBody>
      </p:sp>
      <p:sp>
        <p:nvSpPr>
          <p:cNvPr id="2" name="Titel 1"/>
          <p:cNvSpPr>
            <a:spLocks noGrp="1"/>
          </p:cNvSpPr>
          <p:nvPr>
            <p:ph type="ctrTitle"/>
          </p:nvPr>
        </p:nvSpPr>
        <p:spPr>
          <a:xfrm>
            <a:off x="1285852" y="714356"/>
            <a:ext cx="5429288" cy="2143140"/>
          </a:xfrm>
        </p:spPr>
        <p:txBody>
          <a:bodyPr/>
          <a:lstStyle>
            <a:lvl1pPr algn="l">
              <a:defRPr>
                <a:solidFill>
                  <a:schemeClr val="bg2"/>
                </a:solidFill>
              </a:defRPr>
            </a:lvl1pPr>
          </a:lstStyle>
          <a:p>
            <a:r>
              <a:rPr lang="nl-NL" smtClean="0"/>
              <a:t>Klik om de stijl te bewerken</a:t>
            </a:r>
            <a:endParaRPr lang="nl-NL" dirty="0"/>
          </a:p>
        </p:txBody>
      </p:sp>
      <p:sp>
        <p:nvSpPr>
          <p:cNvPr id="3" name="Ondertitel 2"/>
          <p:cNvSpPr>
            <a:spLocks noGrp="1"/>
          </p:cNvSpPr>
          <p:nvPr>
            <p:ph type="subTitle" idx="1"/>
          </p:nvPr>
        </p:nvSpPr>
        <p:spPr>
          <a:xfrm>
            <a:off x="1285852" y="2857496"/>
            <a:ext cx="4572032" cy="1571636"/>
          </a:xfrm>
        </p:spPr>
        <p:txBody>
          <a:bodyPr/>
          <a:lstStyle>
            <a:lvl1pPr marL="0" indent="0" algn="l">
              <a:buNone/>
              <a:defRPr sz="2800">
                <a:solidFill>
                  <a:srgbClr val="1C3D89"/>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nl-NL" dirty="0"/>
          </a:p>
        </p:txBody>
      </p:sp>
    </p:spTree>
    <p:extLst>
      <p:ext uri="{BB962C8B-B14F-4D97-AF65-F5344CB8AC3E}">
        <p14:creationId xmlns:p14="http://schemas.microsoft.com/office/powerpoint/2010/main" val="3463993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ianummer 5"/>
          <p:cNvSpPr>
            <a:spLocks noGrp="1"/>
          </p:cNvSpPr>
          <p:nvPr>
            <p:ph type="sldNum" sz="quarter" idx="10"/>
          </p:nvPr>
        </p:nvSpPr>
        <p:spPr>
          <a:xfrm>
            <a:off x="8286750" y="6072188"/>
            <a:ext cx="1000125" cy="500062"/>
          </a:xfrm>
        </p:spPr>
        <p:txBody>
          <a:bodyPr/>
          <a:lstStyle>
            <a:lvl1pPr algn="ctr">
              <a:defRPr sz="3600"/>
            </a:lvl1pPr>
          </a:lstStyle>
          <a:p>
            <a:pPr>
              <a:defRPr/>
            </a:pPr>
            <a:fld id="{2DB99964-D8A5-491E-BE8F-DD4D3536C2CB}" type="slidenum">
              <a:rPr lang="nl-NL"/>
              <a:pPr>
                <a:defRPr/>
              </a:pPr>
              <a:t>‹nr.›</a:t>
            </a:fld>
            <a:endParaRPr lang="nl-NL" dirty="0"/>
          </a:p>
        </p:txBody>
      </p:sp>
    </p:spTree>
    <p:extLst>
      <p:ext uri="{BB962C8B-B14F-4D97-AF65-F5344CB8AC3E}">
        <p14:creationId xmlns:p14="http://schemas.microsoft.com/office/powerpoint/2010/main" val="2889738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ianummer 5"/>
          <p:cNvSpPr>
            <a:spLocks noGrp="1"/>
          </p:cNvSpPr>
          <p:nvPr>
            <p:ph type="sldNum" sz="quarter" idx="10"/>
          </p:nvPr>
        </p:nvSpPr>
        <p:spPr/>
        <p:txBody>
          <a:bodyPr/>
          <a:lstStyle>
            <a:lvl1pPr>
              <a:defRPr/>
            </a:lvl1pPr>
          </a:lstStyle>
          <a:p>
            <a:pPr>
              <a:defRPr/>
            </a:pPr>
            <a:fld id="{731DF655-8BAA-45D1-A491-DC432631A57B}" type="slidenum">
              <a:rPr lang="nl-NL"/>
              <a:pPr>
                <a:defRPr/>
              </a:pPr>
              <a:t>‹nr.›</a:t>
            </a:fld>
            <a:endParaRPr lang="nl-NL" dirty="0"/>
          </a:p>
        </p:txBody>
      </p:sp>
    </p:spTree>
    <p:extLst>
      <p:ext uri="{BB962C8B-B14F-4D97-AF65-F5344CB8AC3E}">
        <p14:creationId xmlns:p14="http://schemas.microsoft.com/office/powerpoint/2010/main" val="4060571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Tijdelijke aanduiding voor dianummer 5"/>
          <p:cNvSpPr>
            <a:spLocks noGrp="1"/>
          </p:cNvSpPr>
          <p:nvPr>
            <p:ph type="sldNum" sz="quarter" idx="10"/>
          </p:nvPr>
        </p:nvSpPr>
        <p:spPr/>
        <p:txBody>
          <a:bodyPr/>
          <a:lstStyle>
            <a:lvl1pPr>
              <a:defRPr/>
            </a:lvl1pPr>
          </a:lstStyle>
          <a:p>
            <a:pPr>
              <a:defRPr/>
            </a:pPr>
            <a:fld id="{CDEB0216-D889-4987-AABF-CD97C3468FFD}" type="slidenum">
              <a:rPr lang="nl-NL"/>
              <a:pPr>
                <a:defRPr/>
              </a:pPr>
              <a:t>‹nr.›</a:t>
            </a:fld>
            <a:endParaRPr lang="nl-NL" dirty="0"/>
          </a:p>
        </p:txBody>
      </p:sp>
    </p:spTree>
    <p:extLst>
      <p:ext uri="{BB962C8B-B14F-4D97-AF65-F5344CB8AC3E}">
        <p14:creationId xmlns:p14="http://schemas.microsoft.com/office/powerpoint/2010/main" val="1171311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0"/>
            <a:ext cx="4038600" cy="482919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82919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ianummer 5"/>
          <p:cNvSpPr>
            <a:spLocks noGrp="1"/>
          </p:cNvSpPr>
          <p:nvPr>
            <p:ph type="sldNum" sz="quarter" idx="10"/>
          </p:nvPr>
        </p:nvSpPr>
        <p:spPr/>
        <p:txBody>
          <a:bodyPr/>
          <a:lstStyle>
            <a:lvl1pPr>
              <a:defRPr/>
            </a:lvl1pPr>
          </a:lstStyle>
          <a:p>
            <a:pPr>
              <a:defRPr/>
            </a:pPr>
            <a:fld id="{15F4867F-5E74-4341-8434-C565E53A5E6A}" type="slidenum">
              <a:rPr lang="nl-NL"/>
              <a:pPr>
                <a:defRPr/>
              </a:pPr>
              <a:t>‹nr.›</a:t>
            </a:fld>
            <a:endParaRPr lang="nl-NL" dirty="0"/>
          </a:p>
        </p:txBody>
      </p:sp>
    </p:spTree>
    <p:extLst>
      <p:ext uri="{BB962C8B-B14F-4D97-AF65-F5344CB8AC3E}">
        <p14:creationId xmlns:p14="http://schemas.microsoft.com/office/powerpoint/2010/main" val="2917788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4"/>
            <a:ext cx="4040188" cy="425452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4"/>
            <a:ext cx="4041775" cy="425452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ianummer 5"/>
          <p:cNvSpPr>
            <a:spLocks noGrp="1"/>
          </p:cNvSpPr>
          <p:nvPr>
            <p:ph type="sldNum" sz="quarter" idx="10"/>
          </p:nvPr>
        </p:nvSpPr>
        <p:spPr/>
        <p:txBody>
          <a:bodyPr/>
          <a:lstStyle>
            <a:lvl1pPr>
              <a:defRPr/>
            </a:lvl1pPr>
          </a:lstStyle>
          <a:p>
            <a:pPr>
              <a:defRPr/>
            </a:pPr>
            <a:fld id="{BBF9B1E2-3326-4653-B234-E72A9536A834}" type="slidenum">
              <a:rPr lang="nl-NL"/>
              <a:pPr>
                <a:defRPr/>
              </a:pPr>
              <a:t>‹nr.›</a:t>
            </a:fld>
            <a:endParaRPr lang="nl-NL" dirty="0"/>
          </a:p>
        </p:txBody>
      </p:sp>
    </p:spTree>
    <p:extLst>
      <p:ext uri="{BB962C8B-B14F-4D97-AF65-F5344CB8AC3E}">
        <p14:creationId xmlns:p14="http://schemas.microsoft.com/office/powerpoint/2010/main" val="2014564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2"/>
          <p:cNvSpPr>
            <a:spLocks noGrp="1"/>
          </p:cNvSpPr>
          <p:nvPr>
            <p:ph type="dt" sz="half" idx="10"/>
          </p:nvPr>
        </p:nvSpPr>
        <p:spPr>
          <a:xfrm>
            <a:off x="457200" y="6356350"/>
            <a:ext cx="900113" cy="365125"/>
          </a:xfrm>
          <a:prstGeom prst="rect">
            <a:avLst/>
          </a:prstGeom>
        </p:spPr>
        <p:txBody>
          <a:bodyPr/>
          <a:lstStyle>
            <a:lvl1pPr fontAlgn="auto">
              <a:spcBef>
                <a:spcPts val="0"/>
              </a:spcBef>
              <a:spcAft>
                <a:spcPts val="0"/>
              </a:spcAft>
              <a:defRPr>
                <a:latin typeface="+mn-lt"/>
              </a:defRPr>
            </a:lvl1pPr>
          </a:lstStyle>
          <a:p>
            <a:pPr>
              <a:defRPr/>
            </a:pPr>
            <a:fld id="{DB0E3185-9E2D-49CF-8E5D-C0B0AAAFD838}" type="datetime1">
              <a:rPr lang="nl-NL"/>
              <a:pPr>
                <a:defRPr/>
              </a:pPr>
              <a:t>30-9-2013</a:t>
            </a:fld>
            <a:endParaRPr lang="nl-NL"/>
          </a:p>
        </p:txBody>
      </p:sp>
      <p:sp>
        <p:nvSpPr>
          <p:cNvPr id="4" name="Tijdelijke aanduiding voor voettekst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nl-NL"/>
          </a:p>
        </p:txBody>
      </p:sp>
      <p:sp>
        <p:nvSpPr>
          <p:cNvPr id="5" name="Tijdelijke aanduiding voor dianummer 4"/>
          <p:cNvSpPr>
            <a:spLocks noGrp="1"/>
          </p:cNvSpPr>
          <p:nvPr>
            <p:ph type="sldNum" sz="quarter" idx="12"/>
          </p:nvPr>
        </p:nvSpPr>
        <p:spPr/>
        <p:txBody>
          <a:bodyPr/>
          <a:lstStyle>
            <a:lvl1pPr>
              <a:defRPr/>
            </a:lvl1pPr>
          </a:lstStyle>
          <a:p>
            <a:pPr>
              <a:defRPr/>
            </a:pPr>
            <a:fld id="{0D7D0BB4-94F7-4DEB-A2E9-6FE97EC5C2A6}" type="slidenum">
              <a:rPr lang="nl-NL"/>
              <a:pPr>
                <a:defRPr/>
              </a:pPr>
              <a:t>‹nr.›</a:t>
            </a:fld>
            <a:endParaRPr lang="nl-NL"/>
          </a:p>
        </p:txBody>
      </p:sp>
    </p:spTree>
    <p:extLst>
      <p:ext uri="{BB962C8B-B14F-4D97-AF65-F5344CB8AC3E}">
        <p14:creationId xmlns:p14="http://schemas.microsoft.com/office/powerpoint/2010/main" val="2225679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ianummer 5"/>
          <p:cNvSpPr>
            <a:spLocks noGrp="1"/>
          </p:cNvSpPr>
          <p:nvPr>
            <p:ph type="sldNum" sz="quarter" idx="10"/>
          </p:nvPr>
        </p:nvSpPr>
        <p:spPr/>
        <p:txBody>
          <a:bodyPr/>
          <a:lstStyle>
            <a:lvl1pPr>
              <a:defRPr/>
            </a:lvl1pPr>
          </a:lstStyle>
          <a:p>
            <a:pPr>
              <a:defRPr/>
            </a:pPr>
            <a:fld id="{76D87063-35EE-4018-8EDF-D9B2697F0330}" type="slidenum">
              <a:rPr lang="nl-NL"/>
              <a:pPr>
                <a:defRPr/>
              </a:pPr>
              <a:t>‹nr.›</a:t>
            </a:fld>
            <a:endParaRPr lang="nl-NL" dirty="0"/>
          </a:p>
        </p:txBody>
      </p:sp>
    </p:spTree>
    <p:extLst>
      <p:ext uri="{BB962C8B-B14F-4D97-AF65-F5344CB8AC3E}">
        <p14:creationId xmlns:p14="http://schemas.microsoft.com/office/powerpoint/2010/main" val="3651585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ianummer 5"/>
          <p:cNvSpPr>
            <a:spLocks noGrp="1"/>
          </p:cNvSpPr>
          <p:nvPr>
            <p:ph type="sldNum" sz="quarter" idx="10"/>
          </p:nvPr>
        </p:nvSpPr>
        <p:spPr/>
        <p:txBody>
          <a:bodyPr/>
          <a:lstStyle>
            <a:lvl1pPr>
              <a:defRPr/>
            </a:lvl1pPr>
          </a:lstStyle>
          <a:p>
            <a:pPr>
              <a:defRPr/>
            </a:pPr>
            <a:fld id="{EFB8A5EE-7572-40C1-BD4D-E954A99AB146}" type="slidenum">
              <a:rPr lang="nl-NL"/>
              <a:pPr>
                <a:defRPr/>
              </a:pPr>
              <a:t>‹nr.›</a:t>
            </a:fld>
            <a:endParaRPr lang="nl-NL" dirty="0"/>
          </a:p>
        </p:txBody>
      </p:sp>
    </p:spTree>
    <p:extLst>
      <p:ext uri="{BB962C8B-B14F-4D97-AF65-F5344CB8AC3E}">
        <p14:creationId xmlns:p14="http://schemas.microsoft.com/office/powerpoint/2010/main" val="570225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smtClean="0"/>
              <a:t>Klik op het pictogram als u een afbeelding wilt toevoegen</a:t>
            </a:r>
          </a:p>
        </p:txBody>
      </p:sp>
      <p:sp>
        <p:nvSpPr>
          <p:cNvPr id="4" name="Tijdelijke aanduiding voor tekst 3"/>
          <p:cNvSpPr>
            <a:spLocks noGrp="1"/>
          </p:cNvSpPr>
          <p:nvPr>
            <p:ph type="body" sz="half" idx="2"/>
          </p:nvPr>
        </p:nvSpPr>
        <p:spPr>
          <a:xfrm>
            <a:off x="1792288" y="5367338"/>
            <a:ext cx="5486400" cy="127637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ianummer 5"/>
          <p:cNvSpPr>
            <a:spLocks noGrp="1"/>
          </p:cNvSpPr>
          <p:nvPr>
            <p:ph type="sldNum" sz="quarter" idx="10"/>
          </p:nvPr>
        </p:nvSpPr>
        <p:spPr/>
        <p:txBody>
          <a:bodyPr/>
          <a:lstStyle>
            <a:lvl1pPr>
              <a:defRPr/>
            </a:lvl1pPr>
          </a:lstStyle>
          <a:p>
            <a:pPr>
              <a:defRPr/>
            </a:pPr>
            <a:fld id="{FBF16DD2-AF6A-440B-B028-F9CC1BD0EEBA}" type="slidenum">
              <a:rPr lang="nl-NL"/>
              <a:pPr>
                <a:defRPr/>
              </a:pPr>
              <a:t>‹nr.›</a:t>
            </a:fld>
            <a:endParaRPr lang="nl-NL" dirty="0"/>
          </a:p>
        </p:txBody>
      </p:sp>
    </p:spTree>
    <p:extLst>
      <p:ext uri="{BB962C8B-B14F-4D97-AF65-F5344CB8AC3E}">
        <p14:creationId xmlns:p14="http://schemas.microsoft.com/office/powerpoint/2010/main" val="9583341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ianummer 5"/>
          <p:cNvSpPr>
            <a:spLocks noGrp="1"/>
          </p:cNvSpPr>
          <p:nvPr>
            <p:ph type="sldNum" sz="quarter" idx="10"/>
          </p:nvPr>
        </p:nvSpPr>
        <p:spPr/>
        <p:txBody>
          <a:bodyPr/>
          <a:lstStyle>
            <a:lvl1pPr>
              <a:defRPr/>
            </a:lvl1pPr>
          </a:lstStyle>
          <a:p>
            <a:pPr>
              <a:defRPr/>
            </a:pPr>
            <a:fld id="{BC6AB809-1040-44E9-9934-74243FDDB5CD}" type="slidenum">
              <a:rPr lang="nl-NL"/>
              <a:pPr>
                <a:defRPr/>
              </a:pPr>
              <a:t>‹nr.›</a:t>
            </a:fld>
            <a:endParaRPr lang="nl-NL" dirty="0"/>
          </a:p>
        </p:txBody>
      </p:sp>
    </p:spTree>
    <p:extLst>
      <p:ext uri="{BB962C8B-B14F-4D97-AF65-F5344CB8AC3E}">
        <p14:creationId xmlns:p14="http://schemas.microsoft.com/office/powerpoint/2010/main" val="4575066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ianummer 5"/>
          <p:cNvSpPr>
            <a:spLocks noGrp="1"/>
          </p:cNvSpPr>
          <p:nvPr>
            <p:ph type="sldNum" sz="quarter" idx="10"/>
          </p:nvPr>
        </p:nvSpPr>
        <p:spPr/>
        <p:txBody>
          <a:bodyPr/>
          <a:lstStyle>
            <a:lvl1pPr>
              <a:defRPr/>
            </a:lvl1pPr>
          </a:lstStyle>
          <a:p>
            <a:pPr>
              <a:defRPr/>
            </a:pPr>
            <a:fld id="{6D6A793F-B1FD-46DA-B983-7DC00BEADE13}" type="slidenum">
              <a:rPr lang="nl-NL"/>
              <a:pPr>
                <a:defRPr/>
              </a:pPr>
              <a:t>‹nr.›</a:t>
            </a:fld>
            <a:endParaRPr lang="nl-NL" dirty="0"/>
          </a:p>
        </p:txBody>
      </p:sp>
    </p:spTree>
    <p:extLst>
      <p:ext uri="{BB962C8B-B14F-4D97-AF65-F5344CB8AC3E}">
        <p14:creationId xmlns:p14="http://schemas.microsoft.com/office/powerpoint/2010/main" val="2390285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Afbeelding 7" descr="powerpointgrijs2.png"/>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6350" y="0"/>
            <a:ext cx="9131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jdelijke aanduiding voor titel 1"/>
          <p:cNvSpPr>
            <a:spLocks noGrp="1"/>
          </p:cNvSpPr>
          <p:nvPr>
            <p:ph type="title"/>
          </p:nvPr>
        </p:nvSpPr>
        <p:spPr bwMode="auto">
          <a:xfrm>
            <a:off x="1500188" y="214313"/>
            <a:ext cx="7358062"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0" numCol="1" anchor="ctr" anchorCtr="0" compatLnSpc="1">
            <a:prstTxWarp prst="textNoShape">
              <a:avLst/>
            </a:prstTxWarp>
          </a:bodyPr>
          <a:lstStyle/>
          <a:p>
            <a:pPr lvl="0"/>
            <a:r>
              <a:rPr lang="nl-NL" smtClean="0"/>
              <a:t>Klik om de stijl te bewerken</a:t>
            </a:r>
          </a:p>
        </p:txBody>
      </p:sp>
      <p:sp>
        <p:nvSpPr>
          <p:cNvPr id="1028" name="Tijdelijke aanduiding voor tekst 2"/>
          <p:cNvSpPr>
            <a:spLocks noGrp="1"/>
          </p:cNvSpPr>
          <p:nvPr>
            <p:ph type="body" idx="1"/>
          </p:nvPr>
        </p:nvSpPr>
        <p:spPr bwMode="auto">
          <a:xfrm>
            <a:off x="214313" y="1331913"/>
            <a:ext cx="8643937" cy="516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p>
        </p:txBody>
      </p:sp>
      <p:sp>
        <p:nvSpPr>
          <p:cNvPr id="6" name="Tijdelijke aanduiding voor dianummer 5"/>
          <p:cNvSpPr>
            <a:spLocks noGrp="1"/>
          </p:cNvSpPr>
          <p:nvPr>
            <p:ph type="sldNum" sz="quarter" idx="4"/>
          </p:nvPr>
        </p:nvSpPr>
        <p:spPr>
          <a:xfrm>
            <a:off x="8215313" y="5929313"/>
            <a:ext cx="1071562" cy="785812"/>
          </a:xfrm>
          <a:prstGeom prst="rect">
            <a:avLst/>
          </a:prstGeom>
        </p:spPr>
        <p:txBody>
          <a:bodyPr vert="horz" lIns="91440" tIns="45720" rIns="91440" bIns="45720" rtlCol="0" anchor="ctr"/>
          <a:lstStyle>
            <a:lvl1pPr algn="ctr" fontAlgn="auto">
              <a:spcBef>
                <a:spcPts val="0"/>
              </a:spcBef>
              <a:spcAft>
                <a:spcPts val="0"/>
              </a:spcAft>
              <a:defRPr sz="3600" b="0">
                <a:solidFill>
                  <a:schemeClr val="bg2"/>
                </a:solidFill>
                <a:latin typeface="+mn-lt"/>
              </a:defRPr>
            </a:lvl1pPr>
          </a:lstStyle>
          <a:p>
            <a:pPr>
              <a:defRPr/>
            </a:pPr>
            <a:fld id="{4839FB4F-C848-463A-937A-A09387209DFF}" type="slidenum">
              <a:rPr lang="nl-NL"/>
              <a:pPr>
                <a:defRPr/>
              </a:pPr>
              <a:t>‹nr.›</a:t>
            </a:fld>
            <a:endParaRPr lang="nl-NL" dirty="0"/>
          </a:p>
        </p:txBody>
      </p:sp>
    </p:spTree>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43" r:id="rId4"/>
    <p:sldLayoutId id="2147483744" r:id="rId5"/>
    <p:sldLayoutId id="2147483745" r:id="rId6"/>
    <p:sldLayoutId id="2147483746" r:id="rId7"/>
    <p:sldLayoutId id="2147483755" r:id="rId8"/>
    <p:sldLayoutId id="2147483747" r:id="rId9"/>
    <p:sldLayoutId id="2147483748" r:id="rId10"/>
    <p:sldLayoutId id="2147483749" r:id="rId11"/>
    <p:sldLayoutId id="2147483750" r:id="rId12"/>
    <p:sldLayoutId id="2147483751" r:id="rId13"/>
  </p:sldLayoutIdLst>
  <p:hf hdr="0" ftr="0" dt="0"/>
  <p:txStyles>
    <p:titleStyle>
      <a:lvl1pPr algn="l" rtl="0" eaLnBrk="1" fontAlgn="base" hangingPunct="1">
        <a:spcBef>
          <a:spcPct val="0"/>
        </a:spcBef>
        <a:spcAft>
          <a:spcPct val="0"/>
        </a:spcAft>
        <a:defRPr sz="4000" b="1" kern="1200">
          <a:solidFill>
            <a:srgbClr val="85CB07"/>
          </a:solidFill>
          <a:latin typeface="+mj-lt"/>
          <a:ea typeface="+mj-ea"/>
          <a:cs typeface="+mj-cs"/>
        </a:defRPr>
      </a:lvl1pPr>
      <a:lvl2pPr algn="l" rtl="0" eaLnBrk="1" fontAlgn="base" hangingPunct="1">
        <a:spcBef>
          <a:spcPct val="0"/>
        </a:spcBef>
        <a:spcAft>
          <a:spcPct val="0"/>
        </a:spcAft>
        <a:defRPr sz="4000" b="1">
          <a:solidFill>
            <a:srgbClr val="85CB07"/>
          </a:solidFill>
          <a:latin typeface="Calibri" pitchFamily="34" charset="0"/>
        </a:defRPr>
      </a:lvl2pPr>
      <a:lvl3pPr algn="l" rtl="0" eaLnBrk="1" fontAlgn="base" hangingPunct="1">
        <a:spcBef>
          <a:spcPct val="0"/>
        </a:spcBef>
        <a:spcAft>
          <a:spcPct val="0"/>
        </a:spcAft>
        <a:defRPr sz="4000" b="1">
          <a:solidFill>
            <a:srgbClr val="85CB07"/>
          </a:solidFill>
          <a:latin typeface="Calibri" pitchFamily="34" charset="0"/>
        </a:defRPr>
      </a:lvl3pPr>
      <a:lvl4pPr algn="l" rtl="0" eaLnBrk="1" fontAlgn="base" hangingPunct="1">
        <a:spcBef>
          <a:spcPct val="0"/>
        </a:spcBef>
        <a:spcAft>
          <a:spcPct val="0"/>
        </a:spcAft>
        <a:defRPr sz="4000" b="1">
          <a:solidFill>
            <a:srgbClr val="85CB07"/>
          </a:solidFill>
          <a:latin typeface="Calibri" pitchFamily="34" charset="0"/>
        </a:defRPr>
      </a:lvl4pPr>
      <a:lvl5pPr algn="l" rtl="0" eaLnBrk="1" fontAlgn="base" hangingPunct="1">
        <a:spcBef>
          <a:spcPct val="0"/>
        </a:spcBef>
        <a:spcAft>
          <a:spcPct val="0"/>
        </a:spcAft>
        <a:defRPr sz="4000" b="1">
          <a:solidFill>
            <a:srgbClr val="85CB07"/>
          </a:solidFill>
          <a:latin typeface="Calibri" pitchFamily="34" charset="0"/>
        </a:defRPr>
      </a:lvl5pPr>
      <a:lvl6pPr marL="457200" algn="l" rtl="0" eaLnBrk="1" fontAlgn="base" hangingPunct="1">
        <a:spcBef>
          <a:spcPct val="0"/>
        </a:spcBef>
        <a:spcAft>
          <a:spcPct val="0"/>
        </a:spcAft>
        <a:defRPr sz="4000" b="1">
          <a:solidFill>
            <a:srgbClr val="807F6D"/>
          </a:solidFill>
          <a:latin typeface="Calibri" pitchFamily="34" charset="0"/>
        </a:defRPr>
      </a:lvl6pPr>
      <a:lvl7pPr marL="914400" algn="l" rtl="0" eaLnBrk="1" fontAlgn="base" hangingPunct="1">
        <a:spcBef>
          <a:spcPct val="0"/>
        </a:spcBef>
        <a:spcAft>
          <a:spcPct val="0"/>
        </a:spcAft>
        <a:defRPr sz="4000" b="1">
          <a:solidFill>
            <a:srgbClr val="807F6D"/>
          </a:solidFill>
          <a:latin typeface="Calibri" pitchFamily="34" charset="0"/>
        </a:defRPr>
      </a:lvl7pPr>
      <a:lvl8pPr marL="1371600" algn="l" rtl="0" eaLnBrk="1" fontAlgn="base" hangingPunct="1">
        <a:spcBef>
          <a:spcPct val="0"/>
        </a:spcBef>
        <a:spcAft>
          <a:spcPct val="0"/>
        </a:spcAft>
        <a:defRPr sz="4000" b="1">
          <a:solidFill>
            <a:srgbClr val="807F6D"/>
          </a:solidFill>
          <a:latin typeface="Calibri" pitchFamily="34" charset="0"/>
        </a:defRPr>
      </a:lvl8pPr>
      <a:lvl9pPr marL="1828800" algn="l" rtl="0" eaLnBrk="1" fontAlgn="base" hangingPunct="1">
        <a:spcBef>
          <a:spcPct val="0"/>
        </a:spcBef>
        <a:spcAft>
          <a:spcPct val="0"/>
        </a:spcAft>
        <a:defRPr sz="4000" b="1">
          <a:solidFill>
            <a:srgbClr val="807F6D"/>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bg2"/>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rgbClr val="1C3D89"/>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bg2"/>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rgbClr val="1C3D89"/>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www.clbrollen.be/" TargetMode="External"/><Relationship Id="rId2" Type="http://schemas.openxmlformats.org/officeDocument/2006/relationships/hyperlink" Target="http://www.vclb-koepel.be/professionals/kwaliteitszorg/clb-rollen"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mailto:Sven.Samain@vclb-koepel.be" TargetMode="External"/><Relationship Id="rId2" Type="http://schemas.openxmlformats.org/officeDocument/2006/relationships/hyperlink" Target="http://www.vclb-koepel.be/" TargetMode="External"/><Relationship Id="rId1" Type="http://schemas.openxmlformats.org/officeDocument/2006/relationships/slideLayout" Target="../slideLayouts/slideLayout2.xml"/><Relationship Id="rId4" Type="http://schemas.openxmlformats.org/officeDocument/2006/relationships/hyperlink" Target="mailto:An.Victoir@vclb-koepel.b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42844" y="712076"/>
            <a:ext cx="4643470" cy="2428892"/>
          </a:xfrm>
        </p:spPr>
        <p:txBody>
          <a:bodyPr/>
          <a:lstStyle/>
          <a:p>
            <a:pPr eaLnBrk="1" hangingPunct="1"/>
            <a:r>
              <a:rPr lang="nl-BE" sz="5000" dirty="0" err="1" smtClean="0"/>
              <a:t>CLB@work</a:t>
            </a:r>
            <a:r>
              <a:rPr lang="nl-BE" dirty="0" smtClean="0"/>
              <a:t/>
            </a:r>
            <a:br>
              <a:rPr lang="nl-BE" dirty="0" smtClean="0"/>
            </a:br>
            <a:r>
              <a:rPr lang="nl-BE" dirty="0" smtClean="0"/>
              <a:t/>
            </a:r>
            <a:br>
              <a:rPr lang="nl-BE" dirty="0" smtClean="0"/>
            </a:br>
            <a:r>
              <a:rPr lang="nl-BE" sz="2800" dirty="0" smtClean="0"/>
              <a:t/>
            </a:r>
            <a:br>
              <a:rPr lang="nl-BE" sz="2800" dirty="0" smtClean="0"/>
            </a:br>
            <a:endParaRPr lang="nl-BE" sz="2800" dirty="0" smtClean="0"/>
          </a:p>
        </p:txBody>
      </p:sp>
      <p:sp>
        <p:nvSpPr>
          <p:cNvPr id="3075" name="Rectangle 3"/>
          <p:cNvSpPr>
            <a:spLocks noGrp="1" noChangeArrowheads="1"/>
          </p:cNvSpPr>
          <p:nvPr>
            <p:ph type="subTitle" idx="1"/>
          </p:nvPr>
        </p:nvSpPr>
        <p:spPr>
          <a:xfrm>
            <a:off x="5000628" y="1928802"/>
            <a:ext cx="3747836" cy="1785950"/>
          </a:xfrm>
        </p:spPr>
        <p:txBody>
          <a:bodyPr/>
          <a:lstStyle/>
          <a:p>
            <a:pPr eaLnBrk="1" hangingPunct="1"/>
            <a:endParaRPr lang="en-GB" sz="2500" b="1" dirty="0" smtClean="0"/>
          </a:p>
          <a:p>
            <a:pPr eaLnBrk="1" hangingPunct="1"/>
            <a:endParaRPr lang="en-GB" sz="2500" b="1" dirty="0"/>
          </a:p>
        </p:txBody>
      </p:sp>
      <p:sp>
        <p:nvSpPr>
          <p:cNvPr id="2" name="Tekstvak 1"/>
          <p:cNvSpPr txBox="1"/>
          <p:nvPr/>
        </p:nvSpPr>
        <p:spPr>
          <a:xfrm>
            <a:off x="5000628" y="2348880"/>
            <a:ext cx="3243780" cy="1077218"/>
          </a:xfrm>
          <a:prstGeom prst="rect">
            <a:avLst/>
          </a:prstGeom>
          <a:noFill/>
        </p:spPr>
        <p:txBody>
          <a:bodyPr wrap="square" rtlCol="0">
            <a:spAutoFit/>
          </a:bodyPr>
          <a:lstStyle/>
          <a:p>
            <a:r>
              <a:rPr lang="nl-BE" sz="3200" dirty="0" smtClean="0"/>
              <a:t>Toelichting bij CLB-rollen</a:t>
            </a:r>
            <a:endParaRPr lang="nl-BE" sz="3200" dirty="0"/>
          </a:p>
        </p:txBody>
      </p:sp>
    </p:spTree>
    <p:extLst>
      <p:ext uri="{BB962C8B-B14F-4D97-AF65-F5344CB8AC3E}">
        <p14:creationId xmlns:p14="http://schemas.microsoft.com/office/powerpoint/2010/main" val="383209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Het schema CLB-rollen</a:t>
            </a:r>
            <a:endParaRPr lang="nl-BE" dirty="0"/>
          </a:p>
        </p:txBody>
      </p:sp>
      <p:sp>
        <p:nvSpPr>
          <p:cNvPr id="3" name="Tijdelijke aanduiding voor inhoud 2"/>
          <p:cNvSpPr>
            <a:spLocks noGrp="1"/>
          </p:cNvSpPr>
          <p:nvPr>
            <p:ph idx="1"/>
          </p:nvPr>
        </p:nvSpPr>
        <p:spPr/>
        <p:txBody>
          <a:bodyPr/>
          <a:lstStyle/>
          <a:p>
            <a:pPr lvl="2"/>
            <a:endParaRPr lang="nl-BE" dirty="0" smtClean="0">
              <a:solidFill>
                <a:schemeClr val="bg1"/>
              </a:solidFill>
            </a:endParaRPr>
          </a:p>
          <a:p>
            <a:pPr lvl="1"/>
            <a:endParaRPr lang="nl-BE" dirty="0" smtClean="0">
              <a:solidFill>
                <a:schemeClr val="bg1"/>
              </a:solidFill>
            </a:endParaRPr>
          </a:p>
          <a:p>
            <a:pPr lvl="1"/>
            <a:endParaRPr lang="nl-BE" dirty="0">
              <a:solidFill>
                <a:schemeClr val="bg1"/>
              </a:solidFill>
            </a:endParaRPr>
          </a:p>
        </p:txBody>
      </p:sp>
      <p:sp>
        <p:nvSpPr>
          <p:cNvPr id="4" name="Tijdelijke aanduiding voor dianummer 3"/>
          <p:cNvSpPr>
            <a:spLocks noGrp="1"/>
          </p:cNvSpPr>
          <p:nvPr>
            <p:ph type="sldNum" sz="quarter" idx="10"/>
          </p:nvPr>
        </p:nvSpPr>
        <p:spPr/>
        <p:txBody>
          <a:bodyPr/>
          <a:lstStyle/>
          <a:p>
            <a:pPr>
              <a:defRPr/>
            </a:pPr>
            <a:fld id="{2DB99964-D8A5-491E-BE8F-DD4D3536C2CB}" type="slidenum">
              <a:rPr lang="nl-NL" smtClean="0"/>
              <a:pPr>
                <a:defRPr/>
              </a:pPr>
              <a:t>2</a:t>
            </a:fld>
            <a:endParaRPr lang="nl-NL" dirty="0"/>
          </a:p>
        </p:txBody>
      </p:sp>
      <p:pic>
        <p:nvPicPr>
          <p:cNvPr id="5" name="Afbeelding 4"/>
          <p:cNvPicPr>
            <a:picLocks noChangeAspect="1"/>
          </p:cNvPicPr>
          <p:nvPr/>
        </p:nvPicPr>
        <p:blipFill>
          <a:blip r:embed="rId2"/>
          <a:stretch>
            <a:fillRect/>
          </a:stretch>
        </p:blipFill>
        <p:spPr>
          <a:xfrm>
            <a:off x="1187624" y="1113046"/>
            <a:ext cx="6480720" cy="5497408"/>
          </a:xfrm>
          <a:prstGeom prst="rect">
            <a:avLst/>
          </a:prstGeom>
        </p:spPr>
      </p:pic>
    </p:spTree>
    <p:extLst>
      <p:ext uri="{BB962C8B-B14F-4D97-AF65-F5344CB8AC3E}">
        <p14:creationId xmlns:p14="http://schemas.microsoft.com/office/powerpoint/2010/main" val="41428875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INFO VOOR KWACO DIE PPT WIL HERWERKEN</a:t>
            </a:r>
            <a:endParaRPr lang="nl-BE" dirty="0"/>
          </a:p>
        </p:txBody>
      </p:sp>
      <p:sp>
        <p:nvSpPr>
          <p:cNvPr id="3" name="Tijdelijke aanduiding voor inhoud 2"/>
          <p:cNvSpPr>
            <a:spLocks noGrp="1"/>
          </p:cNvSpPr>
          <p:nvPr>
            <p:ph idx="1"/>
          </p:nvPr>
        </p:nvSpPr>
        <p:spPr/>
        <p:txBody>
          <a:bodyPr/>
          <a:lstStyle/>
          <a:p>
            <a:r>
              <a:rPr lang="nl-BE" dirty="0" smtClean="0"/>
              <a:t>Meer informatie en materialen </a:t>
            </a:r>
            <a:r>
              <a:rPr lang="nl-BE" dirty="0" err="1" smtClean="0"/>
              <a:t>ivm</a:t>
            </a:r>
            <a:r>
              <a:rPr lang="nl-BE" dirty="0" smtClean="0"/>
              <a:t> de CLB rollen vind je op </a:t>
            </a:r>
            <a:r>
              <a:rPr lang="nl-BE" dirty="0" smtClean="0">
                <a:hlinkClick r:id="rId2"/>
              </a:rPr>
              <a:t>hier</a:t>
            </a:r>
            <a:endParaRPr lang="nl-BE" dirty="0" smtClean="0"/>
          </a:p>
          <a:p>
            <a:pPr lvl="1"/>
            <a:r>
              <a:rPr lang="nl-BE" dirty="0" smtClean="0"/>
              <a:t>Bij materialen vind je </a:t>
            </a:r>
            <a:r>
              <a:rPr lang="nl-BE" dirty="0" err="1" smtClean="0"/>
              <a:t>oa</a:t>
            </a:r>
            <a:r>
              <a:rPr lang="nl-BE" dirty="0" smtClean="0"/>
              <a:t> het schema van de CLB rollen, kadertekst, competentieprofiel</a:t>
            </a:r>
          </a:p>
          <a:p>
            <a:pPr lvl="1"/>
            <a:r>
              <a:rPr lang="nl-BE" dirty="0" smtClean="0"/>
              <a:t>En bij beeldmateriaal vind je </a:t>
            </a:r>
            <a:r>
              <a:rPr lang="nl-BE" dirty="0" err="1" smtClean="0"/>
              <a:t>oa</a:t>
            </a:r>
            <a:r>
              <a:rPr lang="nl-BE" dirty="0" smtClean="0"/>
              <a:t> de icoontjes,…</a:t>
            </a:r>
          </a:p>
          <a:p>
            <a:r>
              <a:rPr lang="nl-BE" dirty="0" smtClean="0"/>
              <a:t>Deze kunnen in een presentatie zeker gebruikt worden</a:t>
            </a:r>
            <a:r>
              <a:rPr lang="nl-BE" dirty="0" smtClean="0"/>
              <a:t>.</a:t>
            </a:r>
          </a:p>
          <a:p>
            <a:r>
              <a:rPr lang="nl-BE" dirty="0" smtClean="0"/>
              <a:t>Applicatie te vinden op </a:t>
            </a:r>
            <a:r>
              <a:rPr lang="nl-BE" dirty="0" smtClean="0">
                <a:hlinkClick r:id="rId3"/>
              </a:rPr>
              <a:t>www.clbrollen.be</a:t>
            </a:r>
            <a:endParaRPr lang="nl-BE" dirty="0" smtClean="0"/>
          </a:p>
          <a:p>
            <a:endParaRPr lang="nl-BE" dirty="0" smtClean="0"/>
          </a:p>
          <a:p>
            <a:endParaRPr lang="nl-BE" dirty="0"/>
          </a:p>
        </p:txBody>
      </p:sp>
      <p:sp>
        <p:nvSpPr>
          <p:cNvPr id="4" name="Tijdelijke aanduiding voor dianummer 3"/>
          <p:cNvSpPr>
            <a:spLocks noGrp="1"/>
          </p:cNvSpPr>
          <p:nvPr>
            <p:ph type="sldNum" sz="quarter" idx="10"/>
          </p:nvPr>
        </p:nvSpPr>
        <p:spPr/>
        <p:txBody>
          <a:bodyPr/>
          <a:lstStyle/>
          <a:p>
            <a:pPr>
              <a:defRPr/>
            </a:pPr>
            <a:fld id="{2DB99964-D8A5-491E-BE8F-DD4D3536C2CB}" type="slidenum">
              <a:rPr lang="nl-NL" smtClean="0"/>
              <a:pPr>
                <a:defRPr/>
              </a:pPr>
              <a:t>3</a:t>
            </a:fld>
            <a:endParaRPr lang="nl-NL" dirty="0"/>
          </a:p>
        </p:txBody>
      </p:sp>
    </p:spTree>
    <p:extLst>
      <p:ext uri="{BB962C8B-B14F-4D97-AF65-F5344CB8AC3E}">
        <p14:creationId xmlns:p14="http://schemas.microsoft.com/office/powerpoint/2010/main" val="42465213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Welke rol neemt een </a:t>
            </a:r>
            <a:r>
              <a:rPr lang="nl-BE" dirty="0" err="1" smtClean="0"/>
              <a:t>CLB’er</a:t>
            </a:r>
            <a:r>
              <a:rPr lang="nl-BE" dirty="0" smtClean="0"/>
              <a:t> op?</a:t>
            </a:r>
            <a:endParaRPr lang="nl-BE" dirty="0"/>
          </a:p>
        </p:txBody>
      </p:sp>
      <p:sp>
        <p:nvSpPr>
          <p:cNvPr id="3" name="Tijdelijke aanduiding voor inhoud 2"/>
          <p:cNvSpPr>
            <a:spLocks noGrp="1"/>
          </p:cNvSpPr>
          <p:nvPr>
            <p:ph idx="1"/>
          </p:nvPr>
        </p:nvSpPr>
        <p:spPr/>
        <p:txBody>
          <a:bodyPr/>
          <a:lstStyle/>
          <a:p>
            <a:pPr marL="0" indent="0">
              <a:buNone/>
            </a:pPr>
            <a:endParaRPr lang="nl-BE" dirty="0" smtClean="0"/>
          </a:p>
        </p:txBody>
      </p:sp>
      <p:sp>
        <p:nvSpPr>
          <p:cNvPr id="4" name="Tijdelijke aanduiding voor dianummer 3"/>
          <p:cNvSpPr>
            <a:spLocks noGrp="1"/>
          </p:cNvSpPr>
          <p:nvPr>
            <p:ph type="sldNum" sz="quarter" idx="10"/>
          </p:nvPr>
        </p:nvSpPr>
        <p:spPr/>
        <p:txBody>
          <a:bodyPr/>
          <a:lstStyle/>
          <a:p>
            <a:pPr>
              <a:defRPr/>
            </a:pPr>
            <a:fld id="{2DB99964-D8A5-491E-BE8F-DD4D3536C2CB}" type="slidenum">
              <a:rPr lang="nl-NL" smtClean="0"/>
              <a:pPr>
                <a:defRPr/>
              </a:pPr>
              <a:t>4</a:t>
            </a:fld>
            <a:endParaRPr lang="nl-NL" dirty="0"/>
          </a:p>
        </p:txBody>
      </p:sp>
      <p:graphicFrame>
        <p:nvGraphicFramePr>
          <p:cNvPr id="7" name="Tabel 6"/>
          <p:cNvGraphicFramePr>
            <a:graphicFrameLocks noGrp="1"/>
          </p:cNvGraphicFramePr>
          <p:nvPr>
            <p:extLst>
              <p:ext uri="{D42A27DB-BD31-4B8C-83A1-F6EECF244321}">
                <p14:modId xmlns:p14="http://schemas.microsoft.com/office/powerpoint/2010/main" val="2497324680"/>
              </p:ext>
            </p:extLst>
          </p:nvPr>
        </p:nvGraphicFramePr>
        <p:xfrm>
          <a:off x="323528" y="1340768"/>
          <a:ext cx="8208912" cy="4896544"/>
        </p:xfrm>
        <a:graphic>
          <a:graphicData uri="http://schemas.openxmlformats.org/drawingml/2006/table">
            <a:tbl>
              <a:tblPr firstRow="1" bandRow="1">
                <a:tableStyleId>{69C7853C-536D-4A76-A0AE-DD22124D55A5}</a:tableStyleId>
              </a:tblPr>
              <a:tblGrid>
                <a:gridCol w="4104456"/>
                <a:gridCol w="4104456"/>
              </a:tblGrid>
              <a:tr h="420692">
                <a:tc>
                  <a:txBody>
                    <a:bodyPr/>
                    <a:lstStyle/>
                    <a:p>
                      <a:r>
                        <a:rPr lang="nl-BE" sz="2000" dirty="0" smtClean="0"/>
                        <a:t>Primaire processen</a:t>
                      </a:r>
                      <a:endParaRPr lang="nl-BE" sz="2000" dirty="0">
                        <a:solidFill>
                          <a:schemeClr val="tx1"/>
                        </a:solidFill>
                      </a:endParaRPr>
                    </a:p>
                  </a:txBody>
                  <a:tcPr>
                    <a:solidFill>
                      <a:schemeClr val="accent6"/>
                    </a:solidFill>
                  </a:tcPr>
                </a:tc>
                <a:tc>
                  <a:txBody>
                    <a:bodyPr/>
                    <a:lstStyle/>
                    <a:p>
                      <a:r>
                        <a:rPr lang="nl-BE" sz="2000" dirty="0" smtClean="0"/>
                        <a:t>Secundaire</a:t>
                      </a:r>
                      <a:r>
                        <a:rPr lang="nl-BE" sz="2000" baseline="0" dirty="0" smtClean="0"/>
                        <a:t> processen</a:t>
                      </a:r>
                      <a:endParaRPr lang="nl-BE" sz="2000" baseline="0" dirty="0" smtClean="0">
                        <a:solidFill>
                          <a:schemeClr val="tx1"/>
                        </a:solidFill>
                      </a:endParaRPr>
                    </a:p>
                  </a:txBody>
                  <a:tcPr>
                    <a:solidFill>
                      <a:schemeClr val="tx2">
                        <a:lumMod val="40000"/>
                        <a:lumOff val="60000"/>
                      </a:schemeClr>
                    </a:solidFill>
                  </a:tcPr>
                </a:tc>
              </a:tr>
              <a:tr h="1367249">
                <a:tc>
                  <a:txBody>
                    <a:bodyPr/>
                    <a:lstStyle/>
                    <a:p>
                      <a:pPr marL="342900" indent="-342900">
                        <a:buAutoNum type="arabicPeriod"/>
                      </a:pPr>
                      <a:r>
                        <a:rPr lang="nl-BE" b="1" dirty="0" smtClean="0"/>
                        <a:t>Rol</a:t>
                      </a:r>
                      <a:r>
                        <a:rPr lang="nl-BE" b="1" baseline="0" dirty="0" smtClean="0"/>
                        <a:t> als hulpverlener</a:t>
                      </a:r>
                    </a:p>
                    <a:p>
                      <a:pPr marL="0" indent="0">
                        <a:buNone/>
                      </a:pPr>
                      <a:endParaRPr lang="nl-BE" baseline="0" dirty="0" smtClean="0"/>
                    </a:p>
                    <a:p>
                      <a:pPr marL="800100" lvl="1" indent="-342900">
                        <a:buFont typeface="Arial" pitchFamily="34" charset="0"/>
                        <a:buChar char="•"/>
                      </a:pPr>
                      <a:r>
                        <a:rPr lang="nl-BE" baseline="0" dirty="0" smtClean="0"/>
                        <a:t>Leerlinggebonden aanbod</a:t>
                      </a:r>
                    </a:p>
                    <a:p>
                      <a:pPr marL="800100" lvl="1" indent="-342900">
                        <a:buFont typeface="Arial" pitchFamily="34" charset="0"/>
                        <a:buChar char="•"/>
                      </a:pPr>
                      <a:r>
                        <a:rPr lang="nl-BE" baseline="0" dirty="0" smtClean="0"/>
                        <a:t>Verplichte activiteiten</a:t>
                      </a:r>
                    </a:p>
                  </a:txBody>
                  <a:tcPr>
                    <a:solidFill>
                      <a:schemeClr val="accent6"/>
                    </a:solidFill>
                  </a:tcPr>
                </a:tc>
                <a:tc>
                  <a:txBody>
                    <a:bodyPr/>
                    <a:lstStyle/>
                    <a:p>
                      <a:r>
                        <a:rPr lang="nl-BE" b="1" dirty="0" smtClean="0"/>
                        <a:t>3. Rol als professional</a:t>
                      </a:r>
                    </a:p>
                  </a:txBody>
                  <a:tcPr>
                    <a:solidFill>
                      <a:schemeClr val="tx2">
                        <a:lumMod val="40000"/>
                        <a:lumOff val="60000"/>
                      </a:schemeClr>
                    </a:solidFill>
                  </a:tcPr>
                </a:tc>
              </a:tr>
              <a:tr h="1320662">
                <a:tc rowSpan="3">
                  <a:txBody>
                    <a:bodyPr/>
                    <a:lstStyle/>
                    <a:p>
                      <a:r>
                        <a:rPr lang="nl-BE" b="1" dirty="0" smtClean="0"/>
                        <a:t>2.</a:t>
                      </a:r>
                      <a:r>
                        <a:rPr lang="nl-BE" b="1" baseline="0" dirty="0" smtClean="0"/>
                        <a:t> Rol als coach </a:t>
                      </a:r>
                    </a:p>
                    <a:p>
                      <a:endParaRPr lang="nl-BE" baseline="0" dirty="0" smtClean="0"/>
                    </a:p>
                    <a:p>
                      <a:pPr marL="742950" lvl="1" indent="-285750">
                        <a:buFont typeface="Arial" pitchFamily="34" charset="0"/>
                        <a:buChar char="•"/>
                      </a:pPr>
                      <a:r>
                        <a:rPr lang="nl-BE" baseline="0" dirty="0" smtClean="0"/>
                        <a:t>Rol als leerkrachtcoach</a:t>
                      </a:r>
                    </a:p>
                    <a:p>
                      <a:pPr marL="742950" lvl="1" indent="-285750">
                        <a:buFont typeface="Arial" pitchFamily="34" charset="0"/>
                        <a:buChar char="•"/>
                      </a:pPr>
                      <a:r>
                        <a:rPr lang="nl-BE" baseline="0" dirty="0" smtClean="0"/>
                        <a:t>Rol als schoolondersteuner</a:t>
                      </a:r>
                    </a:p>
                    <a:p>
                      <a:endParaRPr lang="nl-BE" dirty="0"/>
                    </a:p>
                  </a:txBody>
                  <a:tcPr>
                    <a:solidFill>
                      <a:schemeClr val="accent6"/>
                    </a:solidFill>
                  </a:tcPr>
                </a:tc>
                <a:tc>
                  <a:txBody>
                    <a:bodyPr/>
                    <a:lstStyle/>
                    <a:p>
                      <a:r>
                        <a:rPr lang="nl-BE" b="1" dirty="0" smtClean="0"/>
                        <a:t>4. Rol als teamlid</a:t>
                      </a:r>
                      <a:endParaRPr lang="nl-BE" b="1" dirty="0"/>
                    </a:p>
                  </a:txBody>
                  <a:tcPr>
                    <a:solidFill>
                      <a:schemeClr val="tx2">
                        <a:lumMod val="40000"/>
                        <a:lumOff val="60000"/>
                      </a:schemeClr>
                    </a:solidFill>
                  </a:tcPr>
                </a:tc>
              </a:tr>
              <a:tr h="1367249">
                <a:tc vMerge="1">
                  <a:txBody>
                    <a:bodyPr/>
                    <a:lstStyle/>
                    <a:p>
                      <a:endParaRPr lang="nl-BE" dirty="0"/>
                    </a:p>
                  </a:txBody>
                  <a:tcPr/>
                </a:tc>
                <a:tc>
                  <a:txBody>
                    <a:bodyPr/>
                    <a:lstStyle/>
                    <a:p>
                      <a:r>
                        <a:rPr lang="nl-BE" b="1" dirty="0" smtClean="0"/>
                        <a:t>5.</a:t>
                      </a:r>
                      <a:r>
                        <a:rPr lang="nl-BE" b="1" baseline="0" dirty="0" smtClean="0"/>
                        <a:t> </a:t>
                      </a:r>
                      <a:r>
                        <a:rPr lang="nl-BE" b="1" dirty="0" smtClean="0"/>
                        <a:t>Rol als netwerker</a:t>
                      </a:r>
                    </a:p>
                  </a:txBody>
                  <a:tcPr>
                    <a:solidFill>
                      <a:schemeClr val="tx2">
                        <a:lumMod val="40000"/>
                        <a:lumOff val="60000"/>
                      </a:schemeClr>
                    </a:solidFill>
                  </a:tcPr>
                </a:tc>
              </a:tr>
              <a:tr h="420692">
                <a:tc vMerge="1">
                  <a:txBody>
                    <a:bodyPr/>
                    <a:lstStyle/>
                    <a:p>
                      <a:endParaRPr lang="nl-BE" dirty="0"/>
                    </a:p>
                  </a:txBody>
                  <a:tcPr/>
                </a:tc>
                <a:tc>
                  <a:txBody>
                    <a:bodyPr/>
                    <a:lstStyle/>
                    <a:p>
                      <a:r>
                        <a:rPr lang="nl-BE" b="1" dirty="0" smtClean="0"/>
                        <a:t>6. Rol als taakbeheerder</a:t>
                      </a:r>
                      <a:endParaRPr lang="nl-BE" b="1" dirty="0"/>
                    </a:p>
                  </a:txBody>
                  <a:tcPr>
                    <a:solidFill>
                      <a:schemeClr val="tx2">
                        <a:lumMod val="40000"/>
                        <a:lumOff val="60000"/>
                      </a:schemeClr>
                    </a:solidFill>
                  </a:tcPr>
                </a:tc>
              </a:tr>
            </a:tbl>
          </a:graphicData>
        </a:graphic>
      </p:graphicFrame>
    </p:spTree>
    <p:extLst>
      <p:ext uri="{BB962C8B-B14F-4D97-AF65-F5344CB8AC3E}">
        <p14:creationId xmlns:p14="http://schemas.microsoft.com/office/powerpoint/2010/main" val="24961498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De rollen goed spelen</a:t>
            </a:r>
            <a:endParaRPr lang="nl-BE" dirty="0"/>
          </a:p>
        </p:txBody>
      </p:sp>
      <p:sp>
        <p:nvSpPr>
          <p:cNvPr id="3" name="Tijdelijke aanduiding voor inhoud 2"/>
          <p:cNvSpPr>
            <a:spLocks noGrp="1"/>
          </p:cNvSpPr>
          <p:nvPr>
            <p:ph idx="1"/>
          </p:nvPr>
        </p:nvSpPr>
        <p:spPr/>
        <p:txBody>
          <a:bodyPr/>
          <a:lstStyle/>
          <a:p>
            <a:r>
              <a:rPr lang="nl-BE" dirty="0" smtClean="0"/>
              <a:t>Elke rol staat voor een deel van je werk</a:t>
            </a:r>
          </a:p>
          <a:p>
            <a:r>
              <a:rPr lang="nl-BE" dirty="0" smtClean="0"/>
              <a:t>Wat heb je nodig om een rol op te nemen?</a:t>
            </a:r>
          </a:p>
          <a:p>
            <a:pPr lvl="1"/>
            <a:r>
              <a:rPr lang="nl-BE" dirty="0" smtClean="0">
                <a:solidFill>
                  <a:schemeClr val="bg1"/>
                </a:solidFill>
              </a:rPr>
              <a:t>Een “</a:t>
            </a:r>
            <a:r>
              <a:rPr lang="nl-BE" dirty="0" err="1" smtClean="0">
                <a:solidFill>
                  <a:schemeClr val="bg1"/>
                </a:solidFill>
              </a:rPr>
              <a:t>rolondersteunende</a:t>
            </a:r>
            <a:r>
              <a:rPr lang="nl-BE" dirty="0" smtClean="0">
                <a:solidFill>
                  <a:schemeClr val="bg1"/>
                </a:solidFill>
              </a:rPr>
              <a:t>” omgeving</a:t>
            </a:r>
          </a:p>
          <a:p>
            <a:pPr lvl="2"/>
            <a:r>
              <a:rPr lang="nl-BE" dirty="0" smtClean="0">
                <a:solidFill>
                  <a:schemeClr val="bg1"/>
                </a:solidFill>
              </a:rPr>
              <a:t> vb.  Ondersteuning van directie, een computer die goed werkt, goed testmateriaal…</a:t>
            </a:r>
          </a:p>
          <a:p>
            <a:pPr lvl="1"/>
            <a:r>
              <a:rPr lang="nl-BE" dirty="0" smtClean="0">
                <a:solidFill>
                  <a:schemeClr val="bg1"/>
                </a:solidFill>
              </a:rPr>
              <a:t>Competenties </a:t>
            </a:r>
          </a:p>
          <a:p>
            <a:pPr lvl="2"/>
            <a:r>
              <a:rPr lang="nl-BE" dirty="0" smtClean="0">
                <a:solidFill>
                  <a:schemeClr val="bg1"/>
                </a:solidFill>
              </a:rPr>
              <a:t>Basiscompetenties en </a:t>
            </a:r>
            <a:r>
              <a:rPr lang="nl-BE" dirty="0" err="1" smtClean="0">
                <a:solidFill>
                  <a:schemeClr val="bg1"/>
                </a:solidFill>
              </a:rPr>
              <a:t>beroepsspecifieke</a:t>
            </a:r>
            <a:r>
              <a:rPr lang="nl-BE" dirty="0" smtClean="0">
                <a:solidFill>
                  <a:schemeClr val="bg1"/>
                </a:solidFill>
              </a:rPr>
              <a:t> (= typisch voor CLB: voor alle disciplines</a:t>
            </a:r>
          </a:p>
          <a:p>
            <a:pPr lvl="2"/>
            <a:r>
              <a:rPr lang="nl-BE" dirty="0" smtClean="0">
                <a:solidFill>
                  <a:schemeClr val="bg1"/>
                </a:solidFill>
              </a:rPr>
              <a:t>Ook </a:t>
            </a:r>
            <a:r>
              <a:rPr lang="nl-BE" dirty="0" err="1" smtClean="0">
                <a:solidFill>
                  <a:schemeClr val="bg1"/>
                </a:solidFill>
              </a:rPr>
              <a:t>disciplinespecifieke</a:t>
            </a:r>
            <a:r>
              <a:rPr lang="nl-BE" dirty="0" smtClean="0">
                <a:solidFill>
                  <a:schemeClr val="bg1"/>
                </a:solidFill>
              </a:rPr>
              <a:t> competenties</a:t>
            </a:r>
          </a:p>
          <a:p>
            <a:pPr lvl="2"/>
            <a:r>
              <a:rPr lang="nl-BE" dirty="0" smtClean="0">
                <a:solidFill>
                  <a:schemeClr val="bg1"/>
                </a:solidFill>
              </a:rPr>
              <a:t>Competenties worden zichtbaar in </a:t>
            </a:r>
            <a:r>
              <a:rPr lang="nl-BE" dirty="0">
                <a:solidFill>
                  <a:schemeClr val="bg1"/>
                </a:solidFill>
              </a:rPr>
              <a:t>kennis, attitude, vaardigheden</a:t>
            </a:r>
          </a:p>
          <a:p>
            <a:pPr lvl="2"/>
            <a:endParaRPr lang="nl-BE" dirty="0" smtClean="0">
              <a:solidFill>
                <a:schemeClr val="bg1"/>
              </a:solidFill>
            </a:endParaRPr>
          </a:p>
          <a:p>
            <a:pPr lvl="1"/>
            <a:endParaRPr lang="nl-BE" dirty="0" smtClean="0">
              <a:solidFill>
                <a:schemeClr val="bg1"/>
              </a:solidFill>
            </a:endParaRPr>
          </a:p>
          <a:p>
            <a:pPr lvl="1"/>
            <a:endParaRPr lang="nl-BE" dirty="0">
              <a:solidFill>
                <a:schemeClr val="bg1"/>
              </a:solidFill>
            </a:endParaRPr>
          </a:p>
        </p:txBody>
      </p:sp>
      <p:sp>
        <p:nvSpPr>
          <p:cNvPr id="4" name="Tijdelijke aanduiding voor dianummer 3"/>
          <p:cNvSpPr>
            <a:spLocks noGrp="1"/>
          </p:cNvSpPr>
          <p:nvPr>
            <p:ph type="sldNum" sz="quarter" idx="10"/>
          </p:nvPr>
        </p:nvSpPr>
        <p:spPr/>
        <p:txBody>
          <a:bodyPr/>
          <a:lstStyle/>
          <a:p>
            <a:pPr>
              <a:defRPr/>
            </a:pPr>
            <a:fld id="{2DB99964-D8A5-491E-BE8F-DD4D3536C2CB}" type="slidenum">
              <a:rPr lang="nl-NL" smtClean="0"/>
              <a:pPr>
                <a:defRPr/>
              </a:pPr>
              <a:t>5</a:t>
            </a:fld>
            <a:endParaRPr lang="nl-NL" dirty="0"/>
          </a:p>
        </p:txBody>
      </p:sp>
    </p:spTree>
    <p:extLst>
      <p:ext uri="{BB962C8B-B14F-4D97-AF65-F5344CB8AC3E}">
        <p14:creationId xmlns:p14="http://schemas.microsoft.com/office/powerpoint/2010/main" val="38067749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De hulpverlener</a:t>
            </a:r>
            <a:endParaRPr lang="nl-BE" dirty="0"/>
          </a:p>
        </p:txBody>
      </p:sp>
      <p:sp>
        <p:nvSpPr>
          <p:cNvPr id="4" name="Tijdelijke aanduiding voor dianummer 3"/>
          <p:cNvSpPr>
            <a:spLocks noGrp="1"/>
          </p:cNvSpPr>
          <p:nvPr>
            <p:ph type="sldNum" sz="quarter" idx="12"/>
          </p:nvPr>
        </p:nvSpPr>
        <p:spPr/>
        <p:txBody>
          <a:bodyPr/>
          <a:lstStyle/>
          <a:p>
            <a:pPr>
              <a:defRPr/>
            </a:pPr>
            <a:fld id="{2DB99964-D8A5-491E-BE8F-DD4D3536C2CB}" type="slidenum">
              <a:rPr lang="nl-NL" smtClean="0"/>
              <a:pPr>
                <a:defRPr/>
              </a:pPr>
              <a:t>6</a:t>
            </a:fld>
            <a:endParaRPr lang="nl-NL" dirty="0"/>
          </a:p>
        </p:txBody>
      </p:sp>
      <p:graphicFrame>
        <p:nvGraphicFramePr>
          <p:cNvPr id="5" name="Tabel 4"/>
          <p:cNvGraphicFramePr>
            <a:graphicFrameLocks noGrp="1"/>
          </p:cNvGraphicFramePr>
          <p:nvPr>
            <p:extLst>
              <p:ext uri="{D42A27DB-BD31-4B8C-83A1-F6EECF244321}">
                <p14:modId xmlns:p14="http://schemas.microsoft.com/office/powerpoint/2010/main" val="4277403324"/>
              </p:ext>
            </p:extLst>
          </p:nvPr>
        </p:nvGraphicFramePr>
        <p:xfrm>
          <a:off x="179512" y="1628800"/>
          <a:ext cx="8568952" cy="5040560"/>
        </p:xfrm>
        <a:graphic>
          <a:graphicData uri="http://schemas.openxmlformats.org/drawingml/2006/table">
            <a:tbl>
              <a:tblPr firstRow="1" bandRow="1">
                <a:tableStyleId>{69C7853C-536D-4A76-A0AE-DD22124D55A5}</a:tableStyleId>
              </a:tblPr>
              <a:tblGrid>
                <a:gridCol w="8568952"/>
              </a:tblGrid>
              <a:tr h="5040560">
                <a:tc>
                  <a:txBody>
                    <a:bodyPr/>
                    <a:lstStyle/>
                    <a:p>
                      <a:pPr marL="457200" indent="-457200">
                        <a:buAutoNum type="arabicPeriod"/>
                      </a:pPr>
                      <a:r>
                        <a:rPr lang="nl-BE" sz="2400" baseline="0" dirty="0" smtClean="0"/>
                        <a:t>Rol als HULPVERLENER – leerlinggebonden aanbod</a:t>
                      </a:r>
                    </a:p>
                    <a:p>
                      <a:pPr marL="457200" indent="-457200">
                        <a:buAutoNum type="arabicPeriod"/>
                      </a:pPr>
                      <a:endParaRPr lang="nl-BE" sz="1200" baseline="0" dirty="0" smtClean="0"/>
                    </a:p>
                    <a:p>
                      <a:pPr marL="0" indent="0">
                        <a:buNone/>
                      </a:pPr>
                      <a:r>
                        <a:rPr lang="nl-BE" sz="2000" i="1" baseline="0" dirty="0" smtClean="0"/>
                        <a:t>De hulpverlener werkt </a:t>
                      </a:r>
                      <a:r>
                        <a:rPr lang="nl-BE" sz="2000" i="1" baseline="0" dirty="0" err="1" smtClean="0"/>
                        <a:t>vraaggestuurd</a:t>
                      </a:r>
                      <a:r>
                        <a:rPr lang="nl-BE" sz="2000" i="1" baseline="0" dirty="0" smtClean="0"/>
                        <a:t> binnen de krijtlijnen van het BVR tot vaststelling van de operationele doelstellingen van het CLB. Hij werkt emancipatorisch zodat de cliënt zijn ontwikkeling in eigen handen kan nemen. Als het nodig is werkt de hulpverlener sensibiliserend of aanklampend. De hulpverlener gaat problemen helpen oplossen maar ook helpen voorkomen</a:t>
                      </a:r>
                      <a:r>
                        <a:rPr lang="nl-BE" sz="1600" i="1" baseline="0" dirty="0" smtClean="0"/>
                        <a:t>. </a:t>
                      </a:r>
                    </a:p>
                    <a:p>
                      <a:pPr marL="0" indent="0">
                        <a:buNone/>
                      </a:pPr>
                      <a:endParaRPr lang="nl-BE" sz="2400" baseline="0" dirty="0" smtClean="0"/>
                    </a:p>
                    <a:p>
                      <a:pPr marL="457200" indent="-457200">
                        <a:buAutoNum type="arabicPeriod"/>
                      </a:pPr>
                      <a:r>
                        <a:rPr lang="nl-BE" sz="2400" baseline="0" dirty="0" smtClean="0"/>
                        <a:t>Rol als HULPVERLENER – verplichte activiteiten</a:t>
                      </a:r>
                    </a:p>
                    <a:p>
                      <a:pPr marL="457200" indent="-457200">
                        <a:buAutoNum type="arabicPeriod"/>
                      </a:pPr>
                      <a:endParaRPr lang="nl-BE" sz="1200" baseline="0" dirty="0" smtClean="0"/>
                    </a:p>
                    <a:p>
                      <a:pPr marL="0" indent="0">
                        <a:buNone/>
                      </a:pPr>
                      <a:r>
                        <a:rPr lang="nl-BE" sz="2000" i="1" baseline="0" dirty="0" smtClean="0"/>
                        <a:t>De hulpverlener werkt </a:t>
                      </a:r>
                      <a:r>
                        <a:rPr lang="nl-BE" sz="2000" i="1" baseline="0" dirty="0" err="1" smtClean="0"/>
                        <a:t>noodgestuurd</a:t>
                      </a:r>
                      <a:r>
                        <a:rPr lang="nl-BE" sz="2000" i="1" baseline="0" dirty="0" smtClean="0"/>
                        <a:t> binnen de krijtlijnen van het BVR tot vaststelling van de operationele doelstellingen van het CLB. Alhoewel het gaat om verplichte activiteiten blijft hij emancipatorisch werken zodat de leerling zijn ontwikkeling in eigen handen kan nemen. De hulpverlener gaat problemen helpen oplossen maar ook helpen voorkomen. </a:t>
                      </a:r>
                    </a:p>
                    <a:p>
                      <a:endParaRPr lang="nl-BE" baseline="0" dirty="0" smtClean="0"/>
                    </a:p>
                  </a:txBody>
                  <a:tcPr>
                    <a:solidFill>
                      <a:schemeClr val="tx1">
                        <a:lumMod val="75000"/>
                        <a:lumOff val="25000"/>
                      </a:schemeClr>
                    </a:solidFill>
                  </a:tcPr>
                </a:tc>
              </a:tr>
            </a:tbl>
          </a:graphicData>
        </a:graphic>
      </p:graphicFrame>
      <p:pic>
        <p:nvPicPr>
          <p:cNvPr id="1026" name="Picture 2" descr="C:\Users\Public\Pictures\CLB-rollen-logos-kleur\CLB-Rollen-kleur-hulpverlen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280" y="260648"/>
            <a:ext cx="1619250" cy="161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44090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De hulpverlener</a:t>
            </a:r>
            <a:endParaRPr lang="nl-BE" dirty="0"/>
          </a:p>
        </p:txBody>
      </p:sp>
      <p:sp>
        <p:nvSpPr>
          <p:cNvPr id="3" name="Tijdelijke aanduiding voor inhoud 2"/>
          <p:cNvSpPr>
            <a:spLocks noGrp="1"/>
          </p:cNvSpPr>
          <p:nvPr>
            <p:ph idx="1"/>
          </p:nvPr>
        </p:nvSpPr>
        <p:spPr>
          <a:xfrm>
            <a:off x="179512" y="1340768"/>
            <a:ext cx="8643937" cy="5168900"/>
          </a:xfrm>
        </p:spPr>
        <p:txBody>
          <a:bodyPr/>
          <a:lstStyle/>
          <a:p>
            <a:pPr marL="0" indent="0">
              <a:buNone/>
            </a:pPr>
            <a:r>
              <a:rPr lang="nl-BE" dirty="0" smtClean="0"/>
              <a:t>Wat doet hij/zij?</a:t>
            </a:r>
          </a:p>
          <a:p>
            <a:pPr>
              <a:buFontTx/>
              <a:buChar char="-"/>
            </a:pPr>
            <a:r>
              <a:rPr lang="nl-BE" sz="2400" dirty="0" smtClean="0"/>
              <a:t>Helpen als er een zorg, een probleem is</a:t>
            </a:r>
          </a:p>
          <a:p>
            <a:pPr>
              <a:buFontTx/>
              <a:buChar char="-"/>
            </a:pPr>
            <a:r>
              <a:rPr lang="nl-BE" sz="2400" dirty="0" smtClean="0"/>
              <a:t>Preventie: er voor zorgen dat een probleem er niet komt, of tenminste niet erger wordt</a:t>
            </a:r>
          </a:p>
          <a:p>
            <a:pPr>
              <a:buFontTx/>
              <a:buChar char="-"/>
            </a:pPr>
            <a:endParaRPr lang="nl-BE" dirty="0"/>
          </a:p>
          <a:p>
            <a:pPr marL="0" indent="0">
              <a:buNone/>
            </a:pPr>
            <a:r>
              <a:rPr lang="nl-BE" dirty="0" smtClean="0"/>
              <a:t>Welke competenties vraagt dat? </a:t>
            </a:r>
          </a:p>
          <a:p>
            <a:pPr>
              <a:buFontTx/>
              <a:buChar char="-"/>
            </a:pPr>
            <a:r>
              <a:rPr lang="nl-BE" sz="2000" dirty="0" smtClean="0"/>
              <a:t>Ik kan vlot met kinderen en jongeren werken</a:t>
            </a:r>
          </a:p>
          <a:p>
            <a:pPr>
              <a:buFontTx/>
              <a:buChar char="-"/>
            </a:pPr>
            <a:r>
              <a:rPr lang="nl-BE" sz="2000" dirty="0" smtClean="0"/>
              <a:t>Ik werk doelgericht</a:t>
            </a:r>
          </a:p>
          <a:p>
            <a:pPr>
              <a:buFontTx/>
              <a:buChar char="-"/>
            </a:pPr>
            <a:r>
              <a:rPr lang="nl-BE" sz="2000" dirty="0" smtClean="0"/>
              <a:t>Ik handel vanuit een participatieve basishouding</a:t>
            </a:r>
          </a:p>
          <a:p>
            <a:pPr>
              <a:buFontTx/>
              <a:buChar char="-"/>
            </a:pPr>
            <a:r>
              <a:rPr lang="nl-BE" sz="2000" dirty="0" smtClean="0"/>
              <a:t>Ik heb voeling met sociale problematieken en </a:t>
            </a:r>
            <a:r>
              <a:rPr lang="nl-BE" sz="2000" dirty="0" err="1" smtClean="0"/>
              <a:t>kansarmoede</a:t>
            </a:r>
            <a:endParaRPr lang="nl-BE" sz="2000" dirty="0" smtClean="0"/>
          </a:p>
          <a:p>
            <a:pPr>
              <a:buFontTx/>
              <a:buChar char="-"/>
            </a:pPr>
            <a:r>
              <a:rPr lang="nl-BE" sz="2000" dirty="0" smtClean="0"/>
              <a:t>…</a:t>
            </a:r>
          </a:p>
        </p:txBody>
      </p:sp>
      <p:sp>
        <p:nvSpPr>
          <p:cNvPr id="4" name="Tijdelijke aanduiding voor dianummer 3"/>
          <p:cNvSpPr>
            <a:spLocks noGrp="1"/>
          </p:cNvSpPr>
          <p:nvPr>
            <p:ph type="sldNum" sz="quarter" idx="10"/>
          </p:nvPr>
        </p:nvSpPr>
        <p:spPr/>
        <p:txBody>
          <a:bodyPr/>
          <a:lstStyle/>
          <a:p>
            <a:pPr>
              <a:defRPr/>
            </a:pPr>
            <a:fld id="{2DB99964-D8A5-491E-BE8F-DD4D3536C2CB}" type="slidenum">
              <a:rPr lang="nl-NL" smtClean="0"/>
              <a:pPr>
                <a:defRPr/>
              </a:pPr>
              <a:t>7</a:t>
            </a:fld>
            <a:endParaRPr lang="nl-NL" dirty="0"/>
          </a:p>
        </p:txBody>
      </p:sp>
      <p:pic>
        <p:nvPicPr>
          <p:cNvPr id="2050" name="Picture 2" descr="C:\Users\Public\Pictures\CLB-rollen-logos-kleur\CLB-Rollen-kleur-hulpverlene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304" y="260648"/>
            <a:ext cx="1619250" cy="161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0020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De hulpverlener aan de slag</a:t>
            </a:r>
            <a:endParaRPr lang="nl-BE" dirty="0"/>
          </a:p>
        </p:txBody>
      </p:sp>
      <p:sp>
        <p:nvSpPr>
          <p:cNvPr id="3" name="Tijdelijke aanduiding voor inhoud 2"/>
          <p:cNvSpPr>
            <a:spLocks noGrp="1"/>
          </p:cNvSpPr>
          <p:nvPr>
            <p:ph idx="1"/>
          </p:nvPr>
        </p:nvSpPr>
        <p:spPr>
          <a:xfrm>
            <a:off x="179512" y="1340768"/>
            <a:ext cx="8643937" cy="5168900"/>
          </a:xfrm>
        </p:spPr>
        <p:txBody>
          <a:bodyPr/>
          <a:lstStyle/>
          <a:p>
            <a:pPr marL="285750" lvl="0" indent="-285750" fontAlgn="auto">
              <a:spcBef>
                <a:spcPts val="0"/>
              </a:spcBef>
              <a:spcAft>
                <a:spcPts val="0"/>
              </a:spcAft>
              <a:buFont typeface="Wingdings" pitchFamily="2" charset="2"/>
              <a:buChar char="q"/>
            </a:pPr>
            <a:r>
              <a:rPr lang="nl-BE" sz="2000" b="1" dirty="0">
                <a:solidFill>
                  <a:schemeClr val="bg1"/>
                </a:solidFill>
              </a:rPr>
              <a:t>Een leerling van het 2</a:t>
            </a:r>
            <a:r>
              <a:rPr lang="nl-BE" sz="2000" b="1" baseline="30000" dirty="0">
                <a:solidFill>
                  <a:schemeClr val="bg1"/>
                </a:solidFill>
              </a:rPr>
              <a:t>e</a:t>
            </a:r>
            <a:r>
              <a:rPr lang="nl-BE" sz="2000" b="1" dirty="0">
                <a:solidFill>
                  <a:schemeClr val="bg1"/>
                </a:solidFill>
              </a:rPr>
              <a:t> jaar SO komt bij jou met de vraag welke studierichtingen in het 3</a:t>
            </a:r>
            <a:r>
              <a:rPr lang="nl-BE" sz="2000" b="1" baseline="30000" dirty="0">
                <a:solidFill>
                  <a:schemeClr val="bg1"/>
                </a:solidFill>
              </a:rPr>
              <a:t>e</a:t>
            </a:r>
            <a:r>
              <a:rPr lang="nl-BE" sz="2000" b="1" dirty="0">
                <a:solidFill>
                  <a:schemeClr val="bg1"/>
                </a:solidFill>
              </a:rPr>
              <a:t> middelbaar voor hem in aanmerking komen.</a:t>
            </a:r>
          </a:p>
          <a:p>
            <a:pPr marL="285750" lvl="0" indent="-285750" fontAlgn="auto">
              <a:spcBef>
                <a:spcPts val="0"/>
              </a:spcBef>
              <a:spcAft>
                <a:spcPts val="0"/>
              </a:spcAft>
              <a:buFont typeface="Wingdings" pitchFamily="2" charset="2"/>
              <a:buChar char="q"/>
            </a:pPr>
            <a:r>
              <a:rPr lang="nl-BE" sz="2000" b="1" dirty="0">
                <a:solidFill>
                  <a:schemeClr val="bg1"/>
                </a:solidFill>
              </a:rPr>
              <a:t>Een meisje van 12 jaar vraagt of zij bij jou terecht kan omdat zij met depressieve gevoelens zit.</a:t>
            </a:r>
          </a:p>
          <a:p>
            <a:pPr marL="285750" lvl="0" indent="-285750" fontAlgn="auto">
              <a:spcBef>
                <a:spcPts val="0"/>
              </a:spcBef>
              <a:spcAft>
                <a:spcPts val="0"/>
              </a:spcAft>
              <a:buFont typeface="Wingdings" pitchFamily="2" charset="2"/>
              <a:buChar char="q"/>
            </a:pPr>
            <a:r>
              <a:rPr lang="nl-BE" sz="2000" b="1" dirty="0">
                <a:solidFill>
                  <a:schemeClr val="bg1"/>
                </a:solidFill>
              </a:rPr>
              <a:t>Een mama maakt zich zorgen over haar dochtertje uit het eerste leerjaar. Het kind heeft het nu al moeilijk. Maar Buitengewoon Onderwijs… dat legt toch een “smet” op een kind? </a:t>
            </a:r>
          </a:p>
          <a:p>
            <a:pPr marL="285750" lvl="0" indent="-285750" fontAlgn="auto">
              <a:spcBef>
                <a:spcPts val="0"/>
              </a:spcBef>
              <a:spcAft>
                <a:spcPts val="0"/>
              </a:spcAft>
              <a:buFont typeface="Wingdings" pitchFamily="2" charset="2"/>
              <a:buChar char="q"/>
            </a:pPr>
            <a:r>
              <a:rPr lang="nl-BE" sz="2000" b="1" dirty="0">
                <a:solidFill>
                  <a:schemeClr val="bg1"/>
                </a:solidFill>
              </a:rPr>
              <a:t>Je geeft de HPV vaccinatie aan een meisje en je vertelt haar dat ze altijd mag langslopen als ze een vraag heeft</a:t>
            </a:r>
          </a:p>
          <a:p>
            <a:pPr marL="285750" lvl="0" indent="-285750" fontAlgn="auto">
              <a:spcBef>
                <a:spcPts val="0"/>
              </a:spcBef>
              <a:spcAft>
                <a:spcPts val="0"/>
              </a:spcAft>
              <a:buFont typeface="Wingdings" pitchFamily="2" charset="2"/>
              <a:buChar char="q"/>
            </a:pPr>
            <a:r>
              <a:rPr lang="nl-BE" sz="2000" b="1" dirty="0">
                <a:solidFill>
                  <a:schemeClr val="bg1"/>
                </a:solidFill>
              </a:rPr>
              <a:t>Je begeleidt een leerling die regelmatig spijbelt </a:t>
            </a:r>
          </a:p>
          <a:p>
            <a:pPr marL="0" indent="0">
              <a:buNone/>
            </a:pPr>
            <a:endParaRPr lang="nl-BE" dirty="0" smtClean="0"/>
          </a:p>
        </p:txBody>
      </p:sp>
      <p:sp>
        <p:nvSpPr>
          <p:cNvPr id="4" name="Tijdelijke aanduiding voor dianummer 3"/>
          <p:cNvSpPr>
            <a:spLocks noGrp="1"/>
          </p:cNvSpPr>
          <p:nvPr>
            <p:ph type="sldNum" sz="quarter" idx="10"/>
          </p:nvPr>
        </p:nvSpPr>
        <p:spPr/>
        <p:txBody>
          <a:bodyPr/>
          <a:lstStyle/>
          <a:p>
            <a:pPr>
              <a:defRPr/>
            </a:pPr>
            <a:fld id="{2DB99964-D8A5-491E-BE8F-DD4D3536C2CB}" type="slidenum">
              <a:rPr lang="nl-NL" smtClean="0"/>
              <a:pPr>
                <a:defRPr/>
              </a:pPr>
              <a:t>8</a:t>
            </a:fld>
            <a:endParaRPr lang="nl-NL" dirty="0"/>
          </a:p>
        </p:txBody>
      </p:sp>
      <p:pic>
        <p:nvPicPr>
          <p:cNvPr id="3074" name="Picture 2" descr="C:\Users\Public\Pictures\CLB-rollen-logos-kleur\CLB-Rollen-kleur-hulpverlen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4581128"/>
            <a:ext cx="1619250" cy="161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83394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De coach</a:t>
            </a:r>
            <a:endParaRPr lang="nl-BE" dirty="0"/>
          </a:p>
        </p:txBody>
      </p:sp>
      <p:sp>
        <p:nvSpPr>
          <p:cNvPr id="4" name="Tijdelijke aanduiding voor dianummer 3"/>
          <p:cNvSpPr>
            <a:spLocks noGrp="1"/>
          </p:cNvSpPr>
          <p:nvPr>
            <p:ph type="sldNum" sz="quarter" idx="12"/>
          </p:nvPr>
        </p:nvSpPr>
        <p:spPr/>
        <p:txBody>
          <a:bodyPr/>
          <a:lstStyle/>
          <a:p>
            <a:pPr>
              <a:defRPr/>
            </a:pPr>
            <a:fld id="{2DB99964-D8A5-491E-BE8F-DD4D3536C2CB}" type="slidenum">
              <a:rPr lang="nl-NL" smtClean="0"/>
              <a:pPr>
                <a:defRPr/>
              </a:pPr>
              <a:t>9</a:t>
            </a:fld>
            <a:endParaRPr lang="nl-NL" dirty="0"/>
          </a:p>
        </p:txBody>
      </p:sp>
      <p:graphicFrame>
        <p:nvGraphicFramePr>
          <p:cNvPr id="5" name="Tabel 4"/>
          <p:cNvGraphicFramePr>
            <a:graphicFrameLocks noGrp="1"/>
          </p:cNvGraphicFramePr>
          <p:nvPr>
            <p:extLst>
              <p:ext uri="{D42A27DB-BD31-4B8C-83A1-F6EECF244321}">
                <p14:modId xmlns:p14="http://schemas.microsoft.com/office/powerpoint/2010/main" val="2341665429"/>
              </p:ext>
            </p:extLst>
          </p:nvPr>
        </p:nvGraphicFramePr>
        <p:xfrm>
          <a:off x="395536" y="1340768"/>
          <a:ext cx="8280920" cy="5040560"/>
        </p:xfrm>
        <a:graphic>
          <a:graphicData uri="http://schemas.openxmlformats.org/drawingml/2006/table">
            <a:tbl>
              <a:tblPr firstRow="1" bandRow="1">
                <a:tableStyleId>{69C7853C-536D-4A76-A0AE-DD22124D55A5}</a:tableStyleId>
              </a:tblPr>
              <a:tblGrid>
                <a:gridCol w="8280920"/>
              </a:tblGrid>
              <a:tr h="5040560">
                <a:tc>
                  <a:txBody>
                    <a:bodyPr/>
                    <a:lstStyle/>
                    <a:p>
                      <a:r>
                        <a:rPr lang="nl-BE" sz="2400" dirty="0" smtClean="0"/>
                        <a:t>2.</a:t>
                      </a:r>
                      <a:r>
                        <a:rPr lang="nl-BE" sz="2400" baseline="0" dirty="0" smtClean="0"/>
                        <a:t> Rol als COACH – coachen van leerkrachten</a:t>
                      </a:r>
                    </a:p>
                    <a:p>
                      <a:endParaRPr lang="nl-BE" sz="3200" baseline="0" dirty="0" smtClean="0"/>
                    </a:p>
                    <a:p>
                      <a:r>
                        <a:rPr lang="nl-BE" sz="2000" i="1" baseline="0" dirty="0" smtClean="0"/>
                        <a:t>De leerkrachtcoach werkt </a:t>
                      </a:r>
                      <a:r>
                        <a:rPr lang="nl-BE" sz="2000" i="1" baseline="0" dirty="0" err="1" smtClean="0"/>
                        <a:t>vraaggestuurd</a:t>
                      </a:r>
                      <a:r>
                        <a:rPr lang="nl-BE" sz="2000" i="1" baseline="0" dirty="0" smtClean="0"/>
                        <a:t> en subsidiair om leerkrachten en interne leerlingenbegeleiders te versterken in hun preventieve basiszorg, het signaleren van noden en het opvangen van leerlingen met specifieke noden. </a:t>
                      </a:r>
                    </a:p>
                    <a:p>
                      <a:endParaRPr lang="nl-BE" sz="1400" i="1" baseline="0" dirty="0" smtClean="0"/>
                    </a:p>
                    <a:p>
                      <a:endParaRPr lang="nl-BE" sz="1400" i="1" baseline="0" dirty="0" smtClean="0"/>
                    </a:p>
                    <a:p>
                      <a:r>
                        <a:rPr lang="nl-BE" sz="2400" dirty="0" smtClean="0"/>
                        <a:t>2.</a:t>
                      </a:r>
                      <a:r>
                        <a:rPr lang="nl-BE" sz="2400" baseline="0" dirty="0" smtClean="0"/>
                        <a:t> Rol als COACH - schoolondersteuning</a:t>
                      </a:r>
                    </a:p>
                    <a:p>
                      <a:endParaRPr lang="nl-BE" sz="3200" baseline="0" dirty="0" smtClean="0"/>
                    </a:p>
                    <a:p>
                      <a:r>
                        <a:rPr lang="nl-BE" sz="2000" i="1" baseline="0" dirty="0" smtClean="0"/>
                        <a:t>De CLB-medewerker helpt de school om haar zorgbeleid sterker te maken. Hij maakt, als dat nodig is, de school attent op leerlingennoden die de school kan helpen invullen. Hij coacht de school in de stappen die ze zet om een goede leer- en leefomgeving voor alle leerlingen te creëren. Naast algemene acties schenkt hij ook aandacht aan prioritaire doelgroepen.</a:t>
                      </a:r>
                      <a:endParaRPr lang="nl-BE" baseline="0" dirty="0" smtClean="0"/>
                    </a:p>
                    <a:p>
                      <a:endParaRPr lang="nl-BE" dirty="0"/>
                    </a:p>
                  </a:txBody>
                  <a:tcPr>
                    <a:solidFill>
                      <a:schemeClr val="tx1">
                        <a:lumMod val="75000"/>
                        <a:lumOff val="25000"/>
                      </a:schemeClr>
                    </a:solidFill>
                  </a:tcPr>
                </a:tc>
              </a:tr>
            </a:tbl>
          </a:graphicData>
        </a:graphic>
      </p:graphicFrame>
      <p:pic>
        <p:nvPicPr>
          <p:cNvPr id="4098" name="Picture 2" descr="C:\Users\Public\Pictures\CLB-rollen-logos-kleur\CLB-Rollen-kleur-coach.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264" y="404664"/>
            <a:ext cx="1619250" cy="161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85839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De coach</a:t>
            </a:r>
            <a:endParaRPr lang="nl-BE" dirty="0"/>
          </a:p>
        </p:txBody>
      </p:sp>
      <p:sp>
        <p:nvSpPr>
          <p:cNvPr id="3" name="Tijdelijke aanduiding voor inhoud 2"/>
          <p:cNvSpPr>
            <a:spLocks noGrp="1"/>
          </p:cNvSpPr>
          <p:nvPr>
            <p:ph idx="1"/>
          </p:nvPr>
        </p:nvSpPr>
        <p:spPr/>
        <p:txBody>
          <a:bodyPr/>
          <a:lstStyle/>
          <a:p>
            <a:r>
              <a:rPr lang="nl-BE" sz="2800" dirty="0"/>
              <a:t>Wat doet hij?</a:t>
            </a:r>
          </a:p>
          <a:p>
            <a:pPr>
              <a:buFontTx/>
              <a:buChar char="-"/>
            </a:pPr>
            <a:r>
              <a:rPr lang="nl-BE" sz="1800" dirty="0"/>
              <a:t>Hij onderneemt acties waardoor hij méér dan 1 leerling bereikt</a:t>
            </a:r>
          </a:p>
          <a:p>
            <a:pPr>
              <a:buFontTx/>
              <a:buChar char="-"/>
            </a:pPr>
            <a:r>
              <a:rPr lang="nl-BE" sz="1800" dirty="0"/>
              <a:t>via </a:t>
            </a:r>
            <a:r>
              <a:rPr lang="nl-BE" sz="1800" dirty="0" smtClean="0"/>
              <a:t>leerkrachten coachen, </a:t>
            </a:r>
            <a:r>
              <a:rPr lang="nl-BE" sz="1800" dirty="0"/>
              <a:t>maar ook </a:t>
            </a:r>
            <a:r>
              <a:rPr lang="nl-BE" sz="1800" dirty="0" smtClean="0"/>
              <a:t>door het </a:t>
            </a:r>
            <a:r>
              <a:rPr lang="nl-BE" sz="1800" dirty="0"/>
              <a:t>helpen bij een algemene aanpak (beleid)</a:t>
            </a:r>
          </a:p>
          <a:p>
            <a:pPr>
              <a:buFontTx/>
              <a:buChar char="-"/>
            </a:pPr>
            <a:r>
              <a:rPr lang="nl-BE" sz="1800" dirty="0"/>
              <a:t>Kan </a:t>
            </a:r>
            <a:r>
              <a:rPr lang="nl-BE" sz="1800" dirty="0" smtClean="0"/>
              <a:t>een stuk </a:t>
            </a:r>
            <a:r>
              <a:rPr lang="nl-BE" sz="1800" dirty="0"/>
              <a:t>verplichte begeleiding </a:t>
            </a:r>
            <a:r>
              <a:rPr lang="nl-BE" sz="1800" dirty="0" smtClean="0"/>
              <a:t>inhouden</a:t>
            </a:r>
            <a:endParaRPr lang="nl-BE" sz="1800" dirty="0"/>
          </a:p>
          <a:p>
            <a:endParaRPr lang="nl-BE" sz="1800" i="1" dirty="0"/>
          </a:p>
          <a:p>
            <a:pPr marL="0" indent="0" fontAlgn="auto">
              <a:spcBef>
                <a:spcPts val="0"/>
              </a:spcBef>
              <a:spcAft>
                <a:spcPts val="0"/>
              </a:spcAft>
              <a:buNone/>
              <a:defRPr/>
            </a:pPr>
            <a:r>
              <a:rPr lang="nl-BE" sz="2400" dirty="0" smtClean="0"/>
              <a:t>Welke competenties vraagt dat? </a:t>
            </a:r>
            <a:endParaRPr lang="nl-BE" sz="2400" dirty="0"/>
          </a:p>
          <a:p>
            <a:pPr marL="285750" indent="-285750" fontAlgn="auto">
              <a:spcBef>
                <a:spcPts val="0"/>
              </a:spcBef>
              <a:spcAft>
                <a:spcPts val="0"/>
              </a:spcAft>
              <a:buFontTx/>
              <a:buChar char="-"/>
              <a:defRPr/>
            </a:pPr>
            <a:r>
              <a:rPr lang="nl-BE" sz="1800" dirty="0"/>
              <a:t>Ik kan coachen</a:t>
            </a:r>
          </a:p>
          <a:p>
            <a:pPr marL="285750" lvl="0" indent="-285750" fontAlgn="auto">
              <a:spcBef>
                <a:spcPts val="0"/>
              </a:spcBef>
              <a:spcAft>
                <a:spcPts val="0"/>
              </a:spcAft>
              <a:buFontTx/>
              <a:buChar char="-"/>
              <a:defRPr/>
            </a:pPr>
            <a:r>
              <a:rPr lang="nl-BE" sz="1800" dirty="0" smtClean="0"/>
              <a:t>Ik </a:t>
            </a:r>
            <a:r>
              <a:rPr lang="nl-BE" sz="1800" dirty="0"/>
              <a:t>ben vertrouwd met methodieken van </a:t>
            </a:r>
            <a:r>
              <a:rPr lang="nl-BE" sz="1800" dirty="0" smtClean="0"/>
              <a:t>planmatig werk  </a:t>
            </a:r>
            <a:r>
              <a:rPr lang="nl-BE" sz="1800" dirty="0"/>
              <a:t>(projectmatig, plan-do-check-act)</a:t>
            </a:r>
          </a:p>
          <a:p>
            <a:pPr marL="0" lvl="0" indent="0" fontAlgn="auto">
              <a:spcBef>
                <a:spcPts val="0"/>
              </a:spcBef>
              <a:spcAft>
                <a:spcPts val="0"/>
              </a:spcAft>
              <a:buNone/>
              <a:defRPr/>
            </a:pPr>
            <a:r>
              <a:rPr lang="nl-BE" sz="1800" dirty="0" smtClean="0"/>
              <a:t>- </a:t>
            </a:r>
            <a:r>
              <a:rPr lang="nl-BE" sz="1800" dirty="0"/>
              <a:t>…</a:t>
            </a:r>
          </a:p>
          <a:p>
            <a:endParaRPr lang="nl-BE" dirty="0"/>
          </a:p>
        </p:txBody>
      </p:sp>
      <p:sp>
        <p:nvSpPr>
          <p:cNvPr id="4" name="Tijdelijke aanduiding voor dianummer 3"/>
          <p:cNvSpPr>
            <a:spLocks noGrp="1"/>
          </p:cNvSpPr>
          <p:nvPr>
            <p:ph type="sldNum" sz="quarter" idx="10"/>
          </p:nvPr>
        </p:nvSpPr>
        <p:spPr/>
        <p:txBody>
          <a:bodyPr/>
          <a:lstStyle/>
          <a:p>
            <a:pPr>
              <a:defRPr/>
            </a:pPr>
            <a:fld id="{2DB99964-D8A5-491E-BE8F-DD4D3536C2CB}" type="slidenum">
              <a:rPr lang="nl-NL" smtClean="0"/>
              <a:pPr>
                <a:defRPr/>
              </a:pPr>
              <a:t>10</a:t>
            </a:fld>
            <a:endParaRPr lang="nl-NL" dirty="0"/>
          </a:p>
        </p:txBody>
      </p:sp>
      <p:pic>
        <p:nvPicPr>
          <p:cNvPr id="5122" name="Picture 2" descr="C:\Users\Public\Pictures\CLB-rollen-logos-kleur\CLB-Rollen-kleur-coach.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248" y="332656"/>
            <a:ext cx="1619250" cy="161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10044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De coach aan de slag</a:t>
            </a:r>
            <a:endParaRPr lang="nl-BE" dirty="0"/>
          </a:p>
        </p:txBody>
      </p:sp>
      <p:sp>
        <p:nvSpPr>
          <p:cNvPr id="3" name="Tijdelijke aanduiding voor inhoud 2"/>
          <p:cNvSpPr>
            <a:spLocks noGrp="1"/>
          </p:cNvSpPr>
          <p:nvPr>
            <p:ph idx="1"/>
          </p:nvPr>
        </p:nvSpPr>
        <p:spPr/>
        <p:txBody>
          <a:bodyPr/>
          <a:lstStyle/>
          <a:p>
            <a:pPr marL="285750" lvl="0" indent="-285750" fontAlgn="auto">
              <a:spcBef>
                <a:spcPts val="0"/>
              </a:spcBef>
              <a:spcAft>
                <a:spcPts val="0"/>
              </a:spcAft>
              <a:buFont typeface="Wingdings" pitchFamily="2" charset="2"/>
              <a:buChar char="q"/>
            </a:pPr>
            <a:r>
              <a:rPr lang="nl-BE" sz="2000" b="1" dirty="0">
                <a:solidFill>
                  <a:prstClr val="white"/>
                </a:solidFill>
              </a:rPr>
              <a:t>Uit medische consulten blijkt dat op één school veel kinderen zitten met overgewicht. Je signaleert dit aan de school. Als zij ook de nood voelen om daar aan te werken, sta je klaar om samen met hen een beleid rond voeding en beweging op te zetten.</a:t>
            </a:r>
          </a:p>
          <a:p>
            <a:pPr marL="285750" lvl="0" indent="-285750" fontAlgn="auto">
              <a:spcBef>
                <a:spcPts val="0"/>
              </a:spcBef>
              <a:spcAft>
                <a:spcPts val="0"/>
              </a:spcAft>
              <a:buFont typeface="Wingdings" pitchFamily="2" charset="2"/>
              <a:buChar char="q"/>
            </a:pPr>
            <a:r>
              <a:rPr lang="nl-BE" sz="2000" b="1" dirty="0">
                <a:solidFill>
                  <a:prstClr val="white"/>
                </a:solidFill>
              </a:rPr>
              <a:t>Een zorgcoördinator vraagt je of je tijd hebt om samen na te denken over een pestproblematiek in de school. Het is niet de eerste keer dat de school met dat probleem te maken heeft, en de ZOCO wil een duurzame aanpak.</a:t>
            </a:r>
          </a:p>
          <a:p>
            <a:pPr marL="285750" lvl="0" indent="-285750" fontAlgn="auto">
              <a:spcBef>
                <a:spcPts val="0"/>
              </a:spcBef>
              <a:spcAft>
                <a:spcPts val="0"/>
              </a:spcAft>
              <a:buFont typeface="Wingdings" pitchFamily="2" charset="2"/>
              <a:buChar char="q"/>
            </a:pPr>
            <a:r>
              <a:rPr lang="nl-BE" sz="2000" b="1" dirty="0">
                <a:solidFill>
                  <a:prstClr val="white"/>
                </a:solidFill>
              </a:rPr>
              <a:t>De ouders vonden de uitleg die de </a:t>
            </a:r>
            <a:r>
              <a:rPr lang="nl-BE" sz="2000" b="1" dirty="0" err="1">
                <a:solidFill>
                  <a:prstClr val="white"/>
                </a:solidFill>
              </a:rPr>
              <a:t>OLB’er</a:t>
            </a:r>
            <a:r>
              <a:rPr lang="nl-BE" sz="2000" b="1" dirty="0">
                <a:solidFill>
                  <a:prstClr val="white"/>
                </a:solidFill>
              </a:rPr>
              <a:t> vorig jaar gaf over “leren kiezen” heel interessant. Zij kan dit jaar toch ook komen?</a:t>
            </a:r>
          </a:p>
          <a:p>
            <a:pPr marL="285750" lvl="0" indent="-285750" fontAlgn="auto">
              <a:spcBef>
                <a:spcPts val="0"/>
              </a:spcBef>
              <a:spcAft>
                <a:spcPts val="0"/>
              </a:spcAft>
              <a:buFont typeface="Wingdings" pitchFamily="2" charset="2"/>
              <a:buChar char="q"/>
            </a:pPr>
            <a:r>
              <a:rPr lang="nl-BE" sz="2000" b="1" dirty="0">
                <a:solidFill>
                  <a:prstClr val="white"/>
                </a:solidFill>
              </a:rPr>
              <a:t>Alle </a:t>
            </a:r>
            <a:r>
              <a:rPr lang="nl-BE" sz="2000" b="1" dirty="0" err="1">
                <a:solidFill>
                  <a:prstClr val="white"/>
                </a:solidFill>
              </a:rPr>
              <a:t>hens</a:t>
            </a:r>
            <a:r>
              <a:rPr lang="nl-BE" sz="2000" b="1" dirty="0">
                <a:solidFill>
                  <a:prstClr val="white"/>
                </a:solidFill>
              </a:rPr>
              <a:t> aan dek… want er is een kind met hersenvliesontsteking op school. Je ondersteunt de school bij de maatregelen die ze moet nemen om de verspreiding van besmettelijke ziekten tegen te gaan. </a:t>
            </a:r>
          </a:p>
          <a:p>
            <a:endParaRPr lang="nl-BE" dirty="0"/>
          </a:p>
        </p:txBody>
      </p:sp>
      <p:sp>
        <p:nvSpPr>
          <p:cNvPr id="4" name="Tijdelijke aanduiding voor dianummer 3"/>
          <p:cNvSpPr>
            <a:spLocks noGrp="1"/>
          </p:cNvSpPr>
          <p:nvPr>
            <p:ph type="sldNum" sz="quarter" idx="10"/>
          </p:nvPr>
        </p:nvSpPr>
        <p:spPr/>
        <p:txBody>
          <a:bodyPr/>
          <a:lstStyle/>
          <a:p>
            <a:pPr>
              <a:defRPr/>
            </a:pPr>
            <a:fld id="{2DB99964-D8A5-491E-BE8F-DD4D3536C2CB}" type="slidenum">
              <a:rPr lang="nl-NL" smtClean="0"/>
              <a:pPr>
                <a:defRPr/>
              </a:pPr>
              <a:t>11</a:t>
            </a:fld>
            <a:endParaRPr lang="nl-NL" dirty="0"/>
          </a:p>
        </p:txBody>
      </p:sp>
      <p:pic>
        <p:nvPicPr>
          <p:cNvPr id="6146" name="Picture 2" descr="C:\Users\Public\Pictures\CLB-rollen-logos-kleur\CLB-Rollen-kleur-coach.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264" y="5157192"/>
            <a:ext cx="1619250" cy="161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83394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De professional</a:t>
            </a:r>
            <a:endParaRPr lang="nl-BE" dirty="0"/>
          </a:p>
        </p:txBody>
      </p:sp>
      <p:sp>
        <p:nvSpPr>
          <p:cNvPr id="4" name="Tijdelijke aanduiding voor dianummer 3"/>
          <p:cNvSpPr>
            <a:spLocks noGrp="1"/>
          </p:cNvSpPr>
          <p:nvPr>
            <p:ph type="sldNum" sz="quarter" idx="12"/>
          </p:nvPr>
        </p:nvSpPr>
        <p:spPr/>
        <p:txBody>
          <a:bodyPr/>
          <a:lstStyle/>
          <a:p>
            <a:pPr>
              <a:defRPr/>
            </a:pPr>
            <a:fld id="{2DB99964-D8A5-491E-BE8F-DD4D3536C2CB}" type="slidenum">
              <a:rPr lang="nl-NL" smtClean="0"/>
              <a:pPr>
                <a:defRPr/>
              </a:pPr>
              <a:t>12</a:t>
            </a:fld>
            <a:endParaRPr lang="nl-NL" dirty="0"/>
          </a:p>
        </p:txBody>
      </p:sp>
      <p:graphicFrame>
        <p:nvGraphicFramePr>
          <p:cNvPr id="5" name="Tabel 4"/>
          <p:cNvGraphicFramePr>
            <a:graphicFrameLocks noGrp="1"/>
          </p:cNvGraphicFramePr>
          <p:nvPr>
            <p:extLst>
              <p:ext uri="{D42A27DB-BD31-4B8C-83A1-F6EECF244321}">
                <p14:modId xmlns:p14="http://schemas.microsoft.com/office/powerpoint/2010/main" val="734440098"/>
              </p:ext>
            </p:extLst>
          </p:nvPr>
        </p:nvGraphicFramePr>
        <p:xfrm>
          <a:off x="395536" y="1340768"/>
          <a:ext cx="8280920" cy="5040560"/>
        </p:xfrm>
        <a:graphic>
          <a:graphicData uri="http://schemas.openxmlformats.org/drawingml/2006/table">
            <a:tbl>
              <a:tblPr firstRow="1" bandRow="1">
                <a:tableStyleId>{69C7853C-536D-4A76-A0AE-DD22124D55A5}</a:tableStyleId>
              </a:tblPr>
              <a:tblGrid>
                <a:gridCol w="8280920"/>
              </a:tblGrid>
              <a:tr h="5040560">
                <a:tc>
                  <a:txBody>
                    <a:bodyPr/>
                    <a:lstStyle/>
                    <a:p>
                      <a:r>
                        <a:rPr lang="nl-BE" sz="2400" dirty="0" smtClean="0"/>
                        <a:t>3.</a:t>
                      </a:r>
                      <a:r>
                        <a:rPr lang="nl-BE" sz="2400" baseline="0" dirty="0" smtClean="0"/>
                        <a:t> Rol als PROFESSIONAL</a:t>
                      </a:r>
                    </a:p>
                    <a:p>
                      <a:endParaRPr lang="nl-BE" sz="2400" baseline="0" dirty="0" smtClean="0"/>
                    </a:p>
                    <a:p>
                      <a:endParaRPr lang="nl-BE" sz="1600" i="1" baseline="0" dirty="0" smtClean="0"/>
                    </a:p>
                    <a:p>
                      <a:endParaRPr lang="nl-BE" sz="1600" i="1" baseline="0" dirty="0" smtClean="0"/>
                    </a:p>
                    <a:p>
                      <a:r>
                        <a:rPr lang="nl-BE" sz="2200" i="1" baseline="0" dirty="0" smtClean="0"/>
                        <a:t>Als professional staat de </a:t>
                      </a:r>
                      <a:r>
                        <a:rPr lang="nl-BE" sz="2200" i="1" baseline="0" dirty="0" err="1" smtClean="0"/>
                        <a:t>CLB’er</a:t>
                      </a:r>
                      <a:r>
                        <a:rPr lang="nl-BE" sz="2200" i="1" baseline="0" dirty="0" smtClean="0"/>
                        <a:t> in voor de ontwikkeling van de eigen professionaliteit en een specifieke deskundigheid. Hierdoor werkt hij mee aan de uitbouw van de deskundigheid van zijn eigen discipline en betekent hij een meerwaarde voor de deskundigheid en het kennisniveau van het centrum.</a:t>
                      </a:r>
                    </a:p>
                    <a:p>
                      <a:endParaRPr lang="nl-BE" sz="1600" baseline="0" dirty="0" smtClean="0"/>
                    </a:p>
                    <a:p>
                      <a:pPr marL="0" lvl="0" indent="0">
                        <a:buFont typeface="Wingdings" pitchFamily="2" charset="2"/>
                        <a:buNone/>
                      </a:pPr>
                      <a:endParaRPr lang="nl-BE" sz="1600" baseline="0" dirty="0" smtClean="0"/>
                    </a:p>
                    <a:p>
                      <a:pPr marL="0" lvl="0" indent="0">
                        <a:buFont typeface="Wingdings" pitchFamily="2" charset="2"/>
                        <a:buNone/>
                      </a:pPr>
                      <a:endParaRPr lang="nl-BE" baseline="0" dirty="0" smtClean="0"/>
                    </a:p>
                    <a:p>
                      <a:endParaRPr lang="nl-BE" dirty="0"/>
                    </a:p>
                  </a:txBody>
                  <a:tcPr>
                    <a:solidFill>
                      <a:schemeClr val="tx1">
                        <a:lumMod val="75000"/>
                        <a:lumOff val="25000"/>
                      </a:schemeClr>
                    </a:solidFill>
                  </a:tcPr>
                </a:tc>
              </a:tr>
            </a:tbl>
          </a:graphicData>
        </a:graphic>
      </p:graphicFrame>
      <p:pic>
        <p:nvPicPr>
          <p:cNvPr id="7170" name="Picture 2" descr="C:\Users\Public\Pictures\CLB-rollen-logos-kleur\CLB-Rollen-kleur-professiona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240" y="332656"/>
            <a:ext cx="1619250" cy="161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85839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De professional</a:t>
            </a:r>
            <a:endParaRPr lang="nl-BE" dirty="0"/>
          </a:p>
        </p:txBody>
      </p:sp>
      <p:sp>
        <p:nvSpPr>
          <p:cNvPr id="3" name="Tijdelijke aanduiding voor inhoud 2"/>
          <p:cNvSpPr>
            <a:spLocks noGrp="1"/>
          </p:cNvSpPr>
          <p:nvPr>
            <p:ph idx="1"/>
          </p:nvPr>
        </p:nvSpPr>
        <p:spPr/>
        <p:txBody>
          <a:bodyPr/>
          <a:lstStyle/>
          <a:p>
            <a:pPr marL="0" lvl="0" indent="0" fontAlgn="auto">
              <a:spcBef>
                <a:spcPts val="0"/>
              </a:spcBef>
              <a:spcAft>
                <a:spcPts val="0"/>
              </a:spcAft>
              <a:buNone/>
            </a:pPr>
            <a:r>
              <a:rPr lang="nl-BE" sz="2400" b="1" dirty="0">
                <a:solidFill>
                  <a:prstClr val="white"/>
                </a:solidFill>
              </a:rPr>
              <a:t>Welke competenties vraagt dat?</a:t>
            </a:r>
          </a:p>
          <a:p>
            <a:pPr marL="0" lvl="0" indent="0" fontAlgn="auto">
              <a:spcBef>
                <a:spcPts val="0"/>
              </a:spcBef>
              <a:spcAft>
                <a:spcPts val="0"/>
              </a:spcAft>
              <a:buNone/>
            </a:pPr>
            <a:endParaRPr lang="nl-BE" sz="2000" b="1" dirty="0">
              <a:solidFill>
                <a:prstClr val="white"/>
              </a:solidFill>
            </a:endParaRPr>
          </a:p>
          <a:p>
            <a:pPr marL="285750" lvl="0" indent="-285750" fontAlgn="auto">
              <a:spcBef>
                <a:spcPts val="0"/>
              </a:spcBef>
              <a:spcAft>
                <a:spcPts val="0"/>
              </a:spcAft>
              <a:buFontTx/>
              <a:buChar char="-"/>
            </a:pPr>
            <a:r>
              <a:rPr lang="nl-BE" sz="2000" b="1" dirty="0">
                <a:solidFill>
                  <a:prstClr val="white"/>
                </a:solidFill>
              </a:rPr>
              <a:t>Ik hou mijn professionele kennis en vaardigheden up-</a:t>
            </a:r>
            <a:r>
              <a:rPr lang="nl-BE" sz="2000" b="1" dirty="0" err="1">
                <a:solidFill>
                  <a:prstClr val="white"/>
                </a:solidFill>
              </a:rPr>
              <a:t>to</a:t>
            </a:r>
            <a:r>
              <a:rPr lang="nl-BE" sz="2000" b="1" dirty="0">
                <a:solidFill>
                  <a:prstClr val="white"/>
                </a:solidFill>
              </a:rPr>
              <a:t> date</a:t>
            </a:r>
          </a:p>
          <a:p>
            <a:pPr lvl="1" fontAlgn="auto">
              <a:spcBef>
                <a:spcPts val="0"/>
              </a:spcBef>
              <a:spcAft>
                <a:spcPts val="0"/>
              </a:spcAft>
              <a:buFont typeface="Wingdings" pitchFamily="2" charset="2"/>
              <a:buChar char="q"/>
            </a:pPr>
            <a:r>
              <a:rPr lang="nl-BE" sz="2000" b="1" dirty="0">
                <a:solidFill>
                  <a:prstClr val="white"/>
                </a:solidFill>
              </a:rPr>
              <a:t>Ik volg ontwikkelingen in het vakgebied op via nascholing, literatuur,…</a:t>
            </a:r>
          </a:p>
          <a:p>
            <a:pPr lvl="1" fontAlgn="auto">
              <a:spcBef>
                <a:spcPts val="0"/>
              </a:spcBef>
              <a:spcAft>
                <a:spcPts val="0"/>
              </a:spcAft>
              <a:buFont typeface="Wingdings" pitchFamily="2" charset="2"/>
              <a:buChar char="q"/>
            </a:pPr>
            <a:r>
              <a:rPr lang="nl-BE" sz="2000" b="1" dirty="0">
                <a:solidFill>
                  <a:prstClr val="white"/>
                </a:solidFill>
              </a:rPr>
              <a:t>Ik implementeer verworven kennis in het eigen handelen</a:t>
            </a:r>
          </a:p>
          <a:p>
            <a:pPr marL="285750" lvl="0" indent="-285750" fontAlgn="auto">
              <a:spcBef>
                <a:spcPts val="0"/>
              </a:spcBef>
              <a:spcAft>
                <a:spcPts val="0"/>
              </a:spcAft>
              <a:buFontTx/>
              <a:buChar char="-"/>
            </a:pPr>
            <a:endParaRPr lang="nl-BE" sz="2000" b="1" dirty="0">
              <a:solidFill>
                <a:prstClr val="white"/>
              </a:solidFill>
            </a:endParaRPr>
          </a:p>
          <a:p>
            <a:pPr marL="285750" lvl="0" indent="-285750" fontAlgn="auto">
              <a:spcBef>
                <a:spcPts val="0"/>
              </a:spcBef>
              <a:spcAft>
                <a:spcPts val="0"/>
              </a:spcAft>
              <a:buFontTx/>
              <a:buChar char="-"/>
            </a:pPr>
            <a:r>
              <a:rPr lang="nl-BE" sz="2000" b="1" dirty="0">
                <a:solidFill>
                  <a:prstClr val="white"/>
                </a:solidFill>
              </a:rPr>
              <a:t>Ik deel mijn professionele kennis en vaardigheden met mijn collega’s</a:t>
            </a:r>
          </a:p>
          <a:p>
            <a:pPr lvl="1" fontAlgn="auto">
              <a:spcBef>
                <a:spcPts val="0"/>
              </a:spcBef>
              <a:spcAft>
                <a:spcPts val="0"/>
              </a:spcAft>
              <a:buFont typeface="Wingdings" pitchFamily="2" charset="2"/>
              <a:buChar char="q"/>
            </a:pPr>
            <a:r>
              <a:rPr lang="nl-BE" sz="2000" b="1" dirty="0">
                <a:solidFill>
                  <a:prstClr val="white"/>
                </a:solidFill>
              </a:rPr>
              <a:t>Ik ben in bepaalde thema’s, onderwerpen, … gespecialiseerd.</a:t>
            </a:r>
          </a:p>
          <a:p>
            <a:pPr lvl="1" fontAlgn="auto">
              <a:spcBef>
                <a:spcPts val="0"/>
              </a:spcBef>
              <a:spcAft>
                <a:spcPts val="0"/>
              </a:spcAft>
              <a:buFont typeface="Wingdings" pitchFamily="2" charset="2"/>
              <a:buChar char="q"/>
            </a:pPr>
            <a:r>
              <a:rPr lang="nl-BE" sz="2000" b="1" dirty="0">
                <a:solidFill>
                  <a:prstClr val="white"/>
                </a:solidFill>
              </a:rPr>
              <a:t>Ik ben in bepaalde methodieken gespecialiseerd. </a:t>
            </a:r>
          </a:p>
          <a:p>
            <a:pPr marL="0" lvl="0" indent="0" fontAlgn="auto">
              <a:spcBef>
                <a:spcPts val="0"/>
              </a:spcBef>
              <a:spcAft>
                <a:spcPts val="0"/>
              </a:spcAft>
              <a:buNone/>
            </a:pPr>
            <a:endParaRPr lang="nl-BE" sz="1600" b="1" dirty="0">
              <a:solidFill>
                <a:prstClr val="white"/>
              </a:solidFill>
            </a:endParaRPr>
          </a:p>
          <a:p>
            <a:pPr marL="0" lvl="0" indent="0" fontAlgn="auto">
              <a:spcBef>
                <a:spcPts val="0"/>
              </a:spcBef>
              <a:spcAft>
                <a:spcPts val="0"/>
              </a:spcAft>
              <a:buNone/>
            </a:pPr>
            <a:endParaRPr lang="nl-BE" sz="1600" b="1" dirty="0">
              <a:solidFill>
                <a:prstClr val="white"/>
              </a:solidFill>
            </a:endParaRPr>
          </a:p>
          <a:p>
            <a:pPr marL="0" lvl="0" indent="0" fontAlgn="auto">
              <a:spcBef>
                <a:spcPts val="0"/>
              </a:spcBef>
              <a:spcAft>
                <a:spcPts val="0"/>
              </a:spcAft>
              <a:buNone/>
            </a:pPr>
            <a:r>
              <a:rPr lang="nl-BE" sz="1600" b="1" dirty="0">
                <a:solidFill>
                  <a:prstClr val="white"/>
                </a:solidFill>
              </a:rPr>
              <a:t>- …</a:t>
            </a:r>
            <a:endParaRPr lang="nl-BE" sz="1800" b="1" dirty="0">
              <a:solidFill>
                <a:prstClr val="white"/>
              </a:solidFill>
            </a:endParaRPr>
          </a:p>
          <a:p>
            <a:endParaRPr lang="nl-BE" dirty="0"/>
          </a:p>
        </p:txBody>
      </p:sp>
      <p:sp>
        <p:nvSpPr>
          <p:cNvPr id="4" name="Tijdelijke aanduiding voor dianummer 3"/>
          <p:cNvSpPr>
            <a:spLocks noGrp="1"/>
          </p:cNvSpPr>
          <p:nvPr>
            <p:ph type="sldNum" sz="quarter" idx="10"/>
          </p:nvPr>
        </p:nvSpPr>
        <p:spPr/>
        <p:txBody>
          <a:bodyPr/>
          <a:lstStyle/>
          <a:p>
            <a:pPr>
              <a:defRPr/>
            </a:pPr>
            <a:fld id="{2DB99964-D8A5-491E-BE8F-DD4D3536C2CB}" type="slidenum">
              <a:rPr lang="nl-NL" smtClean="0"/>
              <a:pPr>
                <a:defRPr/>
              </a:pPr>
              <a:t>13</a:t>
            </a:fld>
            <a:endParaRPr lang="nl-NL" dirty="0"/>
          </a:p>
        </p:txBody>
      </p:sp>
      <p:pic>
        <p:nvPicPr>
          <p:cNvPr id="8194" name="Picture 2" descr="C:\Users\Public\Pictures\CLB-rollen-logos-kleur\CLB-Rollen-kleur-professiona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260648"/>
            <a:ext cx="1619250" cy="161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39441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De professional aan de slag</a:t>
            </a:r>
            <a:endParaRPr lang="nl-BE" dirty="0"/>
          </a:p>
        </p:txBody>
      </p:sp>
      <p:sp>
        <p:nvSpPr>
          <p:cNvPr id="3" name="Tijdelijke aanduiding voor inhoud 2"/>
          <p:cNvSpPr>
            <a:spLocks noGrp="1"/>
          </p:cNvSpPr>
          <p:nvPr>
            <p:ph idx="1"/>
          </p:nvPr>
        </p:nvSpPr>
        <p:spPr/>
        <p:txBody>
          <a:bodyPr/>
          <a:lstStyle/>
          <a:p>
            <a:pPr marL="285750" lvl="0" indent="-285750" fontAlgn="auto">
              <a:spcBef>
                <a:spcPts val="0"/>
              </a:spcBef>
              <a:spcAft>
                <a:spcPts val="0"/>
              </a:spcAft>
              <a:buFont typeface="Wingdings" pitchFamily="2" charset="2"/>
              <a:buChar char="q"/>
            </a:pPr>
            <a:r>
              <a:rPr lang="nl-BE" sz="2000" b="1" dirty="0">
                <a:solidFill>
                  <a:prstClr val="white"/>
                </a:solidFill>
              </a:rPr>
              <a:t>Ik sta geregeld stil bij vorming die voor mijn werk als </a:t>
            </a:r>
            <a:r>
              <a:rPr lang="nl-BE" sz="2000" b="1" dirty="0" err="1">
                <a:solidFill>
                  <a:prstClr val="white"/>
                </a:solidFill>
              </a:rPr>
              <a:t>CLB’er</a:t>
            </a:r>
            <a:r>
              <a:rPr lang="nl-BE" sz="2000" b="1" dirty="0">
                <a:solidFill>
                  <a:prstClr val="white"/>
                </a:solidFill>
              </a:rPr>
              <a:t> nodig en nuttig is</a:t>
            </a:r>
          </a:p>
          <a:p>
            <a:pPr marL="285750" lvl="0" indent="-285750" fontAlgn="auto">
              <a:spcBef>
                <a:spcPts val="0"/>
              </a:spcBef>
              <a:spcAft>
                <a:spcPts val="0"/>
              </a:spcAft>
              <a:buFont typeface="Wingdings" pitchFamily="2" charset="2"/>
              <a:buChar char="q"/>
            </a:pPr>
            <a:r>
              <a:rPr lang="nl-BE" sz="2000" b="1" dirty="0">
                <a:solidFill>
                  <a:prstClr val="white"/>
                </a:solidFill>
              </a:rPr>
              <a:t>Als ik ergens nieuwe inzichten heb opgedaan, geef ik deze op een begrijpelijke manier door aan mijn collega’s – ik deel mijn kennis met mijn collega’s</a:t>
            </a:r>
          </a:p>
          <a:p>
            <a:pPr marL="285750" lvl="0" indent="-285750" fontAlgn="auto">
              <a:spcBef>
                <a:spcPts val="0"/>
              </a:spcBef>
              <a:spcAft>
                <a:spcPts val="0"/>
              </a:spcAft>
              <a:buFont typeface="Wingdings" pitchFamily="2" charset="2"/>
              <a:buChar char="q"/>
            </a:pPr>
            <a:r>
              <a:rPr lang="nl-BE" sz="2000" b="1" dirty="0">
                <a:solidFill>
                  <a:prstClr val="white"/>
                </a:solidFill>
              </a:rPr>
              <a:t>Ik stel mij open op, om via collega’s bij te leren</a:t>
            </a:r>
          </a:p>
          <a:p>
            <a:pPr marL="285750" lvl="0" indent="-285750" fontAlgn="auto">
              <a:spcBef>
                <a:spcPts val="0"/>
              </a:spcBef>
              <a:spcAft>
                <a:spcPts val="0"/>
              </a:spcAft>
              <a:buFont typeface="Wingdings" pitchFamily="2" charset="2"/>
              <a:buChar char="q"/>
            </a:pPr>
            <a:r>
              <a:rPr lang="nl-BE" sz="2000" b="1" dirty="0">
                <a:solidFill>
                  <a:prstClr val="white"/>
                </a:solidFill>
              </a:rPr>
              <a:t>Ik zie de functioneringsgesprekken als momenten om mijn professionaliteit te evalueren en doelen te stellen voor de toekomst</a:t>
            </a:r>
          </a:p>
          <a:p>
            <a:pPr marL="285750" lvl="0" indent="-285750" fontAlgn="auto">
              <a:spcBef>
                <a:spcPts val="0"/>
              </a:spcBef>
              <a:spcAft>
                <a:spcPts val="0"/>
              </a:spcAft>
              <a:buFont typeface="Wingdings" pitchFamily="2" charset="2"/>
              <a:buChar char="q"/>
            </a:pPr>
            <a:r>
              <a:rPr lang="nl-BE" sz="2000" b="1" dirty="0">
                <a:solidFill>
                  <a:prstClr val="white"/>
                </a:solidFill>
              </a:rPr>
              <a:t>Ik neem geregeld literatuur bij de hand die een meerwaarde zouden kunnen zijn voor mijn functioneren</a:t>
            </a:r>
          </a:p>
          <a:p>
            <a:endParaRPr lang="nl-BE" dirty="0"/>
          </a:p>
        </p:txBody>
      </p:sp>
      <p:sp>
        <p:nvSpPr>
          <p:cNvPr id="4" name="Tijdelijke aanduiding voor dianummer 3"/>
          <p:cNvSpPr>
            <a:spLocks noGrp="1"/>
          </p:cNvSpPr>
          <p:nvPr>
            <p:ph type="sldNum" sz="quarter" idx="10"/>
          </p:nvPr>
        </p:nvSpPr>
        <p:spPr/>
        <p:txBody>
          <a:bodyPr/>
          <a:lstStyle/>
          <a:p>
            <a:pPr>
              <a:defRPr/>
            </a:pPr>
            <a:fld id="{2DB99964-D8A5-491E-BE8F-DD4D3536C2CB}" type="slidenum">
              <a:rPr lang="nl-NL" smtClean="0"/>
              <a:pPr>
                <a:defRPr/>
              </a:pPr>
              <a:t>14</a:t>
            </a:fld>
            <a:endParaRPr lang="nl-NL" dirty="0"/>
          </a:p>
        </p:txBody>
      </p:sp>
      <p:pic>
        <p:nvPicPr>
          <p:cNvPr id="9218" name="Picture 2" descr="C:\Users\Public\Pictures\CLB-rollen-logos-kleur\CLB-Rollen-kleur-professiona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264" y="4869160"/>
            <a:ext cx="1619250" cy="161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09628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Het teamlid</a:t>
            </a:r>
            <a:endParaRPr lang="nl-BE" dirty="0"/>
          </a:p>
        </p:txBody>
      </p:sp>
      <p:sp>
        <p:nvSpPr>
          <p:cNvPr id="3" name="Tijdelijke aanduiding voor inhoud 2"/>
          <p:cNvSpPr>
            <a:spLocks noGrp="1"/>
          </p:cNvSpPr>
          <p:nvPr>
            <p:ph idx="1"/>
          </p:nvPr>
        </p:nvSpPr>
        <p:spPr>
          <a:xfrm>
            <a:off x="179512" y="1340768"/>
            <a:ext cx="8643937" cy="5168900"/>
          </a:xfrm>
        </p:spPr>
        <p:txBody>
          <a:bodyPr/>
          <a:lstStyle/>
          <a:p>
            <a:pPr marL="0" indent="0">
              <a:buNone/>
            </a:pPr>
            <a:endParaRPr lang="nl-BE" dirty="0" smtClean="0"/>
          </a:p>
        </p:txBody>
      </p:sp>
      <p:sp>
        <p:nvSpPr>
          <p:cNvPr id="4" name="Tijdelijke aanduiding voor dianummer 3"/>
          <p:cNvSpPr>
            <a:spLocks noGrp="1"/>
          </p:cNvSpPr>
          <p:nvPr>
            <p:ph type="sldNum" sz="quarter" idx="10"/>
          </p:nvPr>
        </p:nvSpPr>
        <p:spPr/>
        <p:txBody>
          <a:bodyPr/>
          <a:lstStyle/>
          <a:p>
            <a:pPr>
              <a:defRPr/>
            </a:pPr>
            <a:fld id="{2DB99964-D8A5-491E-BE8F-DD4D3536C2CB}" type="slidenum">
              <a:rPr lang="nl-NL" smtClean="0"/>
              <a:pPr>
                <a:defRPr/>
              </a:pPr>
              <a:t>15</a:t>
            </a:fld>
            <a:endParaRPr lang="nl-NL" dirty="0"/>
          </a:p>
        </p:txBody>
      </p:sp>
      <p:graphicFrame>
        <p:nvGraphicFramePr>
          <p:cNvPr id="5" name="Tabel 4"/>
          <p:cNvGraphicFramePr>
            <a:graphicFrameLocks noGrp="1"/>
          </p:cNvGraphicFramePr>
          <p:nvPr>
            <p:extLst>
              <p:ext uri="{D42A27DB-BD31-4B8C-83A1-F6EECF244321}">
                <p14:modId xmlns:p14="http://schemas.microsoft.com/office/powerpoint/2010/main" val="3269489758"/>
              </p:ext>
            </p:extLst>
          </p:nvPr>
        </p:nvGraphicFramePr>
        <p:xfrm>
          <a:off x="179512" y="1340768"/>
          <a:ext cx="8496944" cy="5040560"/>
        </p:xfrm>
        <a:graphic>
          <a:graphicData uri="http://schemas.openxmlformats.org/drawingml/2006/table">
            <a:tbl>
              <a:tblPr firstRow="1" bandRow="1">
                <a:tableStyleId>{69C7853C-536D-4A76-A0AE-DD22124D55A5}</a:tableStyleId>
              </a:tblPr>
              <a:tblGrid>
                <a:gridCol w="8496944"/>
              </a:tblGrid>
              <a:tr h="5040560">
                <a:tc>
                  <a:txBody>
                    <a:bodyPr/>
                    <a:lstStyle/>
                    <a:p>
                      <a:r>
                        <a:rPr lang="nl-BE" sz="2400" dirty="0" smtClean="0"/>
                        <a:t>4.</a:t>
                      </a:r>
                      <a:r>
                        <a:rPr lang="nl-BE" sz="2400" baseline="0" dirty="0" smtClean="0"/>
                        <a:t> Rol als TEAMLID</a:t>
                      </a:r>
                    </a:p>
                    <a:p>
                      <a:endParaRPr lang="nl-BE" baseline="0" dirty="0" smtClean="0"/>
                    </a:p>
                    <a:p>
                      <a:endParaRPr lang="nl-BE" baseline="0" dirty="0" smtClean="0"/>
                    </a:p>
                    <a:p>
                      <a:endParaRPr lang="nl-BE" baseline="0" dirty="0" smtClean="0"/>
                    </a:p>
                    <a:p>
                      <a:endParaRPr lang="nl-BE" baseline="0" dirty="0" smtClean="0"/>
                    </a:p>
                    <a:p>
                      <a:r>
                        <a:rPr lang="nl-BE" sz="2200" b="1" i="1" baseline="0" dirty="0" smtClean="0"/>
                        <a:t>Als teamlid schakelt de </a:t>
                      </a:r>
                      <a:r>
                        <a:rPr lang="nl-BE" sz="2200" b="1" i="1" baseline="0" dirty="0" err="1" smtClean="0"/>
                        <a:t>CLB’er</a:t>
                      </a:r>
                      <a:r>
                        <a:rPr lang="nl-BE" sz="2200" b="1" i="1" baseline="0" dirty="0" smtClean="0"/>
                        <a:t> zich in de verschillende (sub)systemen van de organisatie in. Zijn actieve inbreng leidt tot een samenspel waarbij het geheel meer is dan de som der delen. </a:t>
                      </a:r>
                    </a:p>
                    <a:p>
                      <a:endParaRPr lang="nl-BE" baseline="0" dirty="0" smtClean="0"/>
                    </a:p>
                    <a:p>
                      <a:pPr marL="0" lvl="0" indent="0">
                        <a:buFont typeface="Wingdings" pitchFamily="2" charset="2"/>
                        <a:buNone/>
                      </a:pPr>
                      <a:endParaRPr lang="nl-BE" sz="1600" baseline="0" dirty="0" smtClean="0"/>
                    </a:p>
                  </a:txBody>
                  <a:tcPr>
                    <a:solidFill>
                      <a:schemeClr val="tx1">
                        <a:lumMod val="75000"/>
                        <a:lumOff val="25000"/>
                      </a:schemeClr>
                    </a:solidFill>
                  </a:tcPr>
                </a:tc>
              </a:tr>
            </a:tbl>
          </a:graphicData>
        </a:graphic>
      </p:graphicFrame>
      <p:pic>
        <p:nvPicPr>
          <p:cNvPr id="10242" name="Picture 2" descr="C:\Users\Public\Pictures\CLB-rollen-logos-kleur\CLB-Rollen-kleur-teamli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248" y="404664"/>
            <a:ext cx="1619250" cy="161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85839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Het teamlid</a:t>
            </a:r>
            <a:endParaRPr lang="nl-BE" dirty="0"/>
          </a:p>
        </p:txBody>
      </p:sp>
      <p:sp>
        <p:nvSpPr>
          <p:cNvPr id="3" name="Tijdelijke aanduiding voor inhoud 2"/>
          <p:cNvSpPr>
            <a:spLocks noGrp="1"/>
          </p:cNvSpPr>
          <p:nvPr>
            <p:ph idx="1"/>
          </p:nvPr>
        </p:nvSpPr>
        <p:spPr/>
        <p:txBody>
          <a:bodyPr/>
          <a:lstStyle/>
          <a:p>
            <a:pPr marL="0" lvl="0" indent="0" fontAlgn="auto">
              <a:spcBef>
                <a:spcPts val="0"/>
              </a:spcBef>
              <a:spcAft>
                <a:spcPts val="0"/>
              </a:spcAft>
              <a:buNone/>
            </a:pPr>
            <a:r>
              <a:rPr lang="nl-BE" sz="2400" b="1" dirty="0">
                <a:solidFill>
                  <a:prstClr val="white"/>
                </a:solidFill>
              </a:rPr>
              <a:t>Welke competenties vraagt dat?</a:t>
            </a:r>
          </a:p>
          <a:p>
            <a:pPr marL="0" lvl="0" indent="0" fontAlgn="auto">
              <a:spcBef>
                <a:spcPts val="0"/>
              </a:spcBef>
              <a:spcAft>
                <a:spcPts val="0"/>
              </a:spcAft>
              <a:buNone/>
            </a:pPr>
            <a:endParaRPr lang="nl-BE" sz="1800" b="1" dirty="0">
              <a:solidFill>
                <a:prstClr val="white"/>
              </a:solidFill>
            </a:endParaRPr>
          </a:p>
          <a:p>
            <a:pPr marL="285750" lvl="0" indent="-285750" fontAlgn="auto">
              <a:spcBef>
                <a:spcPts val="0"/>
              </a:spcBef>
              <a:spcAft>
                <a:spcPts val="0"/>
              </a:spcAft>
              <a:buFontTx/>
              <a:buChar char="-"/>
            </a:pPr>
            <a:r>
              <a:rPr lang="nl-BE" sz="1800" b="1" dirty="0">
                <a:solidFill>
                  <a:prstClr val="white"/>
                </a:solidFill>
              </a:rPr>
              <a:t>Ik ben een teamspeler en werk op basis van gelijkwaardigheid</a:t>
            </a:r>
          </a:p>
          <a:p>
            <a:pPr lvl="1" fontAlgn="auto">
              <a:spcBef>
                <a:spcPts val="0"/>
              </a:spcBef>
              <a:spcAft>
                <a:spcPts val="0"/>
              </a:spcAft>
              <a:buFont typeface="Wingdings" pitchFamily="2" charset="2"/>
              <a:buChar char="q"/>
            </a:pPr>
            <a:r>
              <a:rPr lang="nl-BE" sz="1800" b="1" dirty="0">
                <a:solidFill>
                  <a:prstClr val="white"/>
                </a:solidFill>
              </a:rPr>
              <a:t>Ik ben bereid om met al mijn collega’s samen te werken</a:t>
            </a:r>
          </a:p>
          <a:p>
            <a:pPr lvl="1" fontAlgn="auto">
              <a:spcBef>
                <a:spcPts val="0"/>
              </a:spcBef>
              <a:spcAft>
                <a:spcPts val="0"/>
              </a:spcAft>
              <a:buFont typeface="Wingdings" pitchFamily="2" charset="2"/>
              <a:buChar char="q"/>
            </a:pPr>
            <a:r>
              <a:rPr lang="nl-BE" sz="1800" b="1" dirty="0">
                <a:solidFill>
                  <a:prstClr val="white"/>
                </a:solidFill>
              </a:rPr>
              <a:t>Ik erken en heb respect voor de expertise van mijn collega’s</a:t>
            </a:r>
          </a:p>
          <a:p>
            <a:pPr lvl="1" fontAlgn="auto">
              <a:spcBef>
                <a:spcPts val="0"/>
              </a:spcBef>
              <a:spcAft>
                <a:spcPts val="0"/>
              </a:spcAft>
              <a:buFont typeface="Wingdings" pitchFamily="2" charset="2"/>
              <a:buChar char="q"/>
            </a:pPr>
            <a:r>
              <a:rPr lang="nl-BE" sz="1800" b="1" dirty="0">
                <a:solidFill>
                  <a:prstClr val="white"/>
                </a:solidFill>
              </a:rPr>
              <a:t>Ik bewaak mee dat elk teamlid evenveel input kan geven in een teamoverleg</a:t>
            </a:r>
          </a:p>
          <a:p>
            <a:pPr marL="0" lvl="0" indent="0" fontAlgn="auto">
              <a:spcBef>
                <a:spcPts val="0"/>
              </a:spcBef>
              <a:spcAft>
                <a:spcPts val="0"/>
              </a:spcAft>
              <a:buNone/>
            </a:pPr>
            <a:endParaRPr lang="nl-BE" sz="1800" b="1" dirty="0">
              <a:solidFill>
                <a:prstClr val="white"/>
              </a:solidFill>
            </a:endParaRPr>
          </a:p>
          <a:p>
            <a:pPr marL="285750" lvl="0" indent="-285750" fontAlgn="auto">
              <a:spcBef>
                <a:spcPts val="0"/>
              </a:spcBef>
              <a:spcAft>
                <a:spcPts val="0"/>
              </a:spcAft>
              <a:buFontTx/>
              <a:buChar char="-"/>
            </a:pPr>
            <a:r>
              <a:rPr lang="nl-BE" sz="1800" b="1" dirty="0">
                <a:solidFill>
                  <a:prstClr val="white"/>
                </a:solidFill>
              </a:rPr>
              <a:t>Ik neem actief deel aan activiteiten die het team en/of het centrum sterker maken</a:t>
            </a:r>
          </a:p>
          <a:p>
            <a:pPr lvl="1" fontAlgn="auto">
              <a:spcBef>
                <a:spcPts val="0"/>
              </a:spcBef>
              <a:spcAft>
                <a:spcPts val="0"/>
              </a:spcAft>
              <a:buFont typeface="Wingdings" pitchFamily="2" charset="2"/>
              <a:buChar char="q"/>
            </a:pPr>
            <a:r>
              <a:rPr lang="nl-BE" sz="1800" b="1" dirty="0">
                <a:solidFill>
                  <a:prstClr val="white"/>
                </a:solidFill>
              </a:rPr>
              <a:t>Ik neem deel aan het multidisciplinair overleg over casussen, in het kader van collegiale consultatie,…</a:t>
            </a:r>
          </a:p>
          <a:p>
            <a:pPr lvl="1" fontAlgn="auto">
              <a:spcBef>
                <a:spcPts val="0"/>
              </a:spcBef>
              <a:spcAft>
                <a:spcPts val="0"/>
              </a:spcAft>
              <a:buFont typeface="Wingdings" pitchFamily="2" charset="2"/>
              <a:buChar char="q"/>
            </a:pPr>
            <a:r>
              <a:rPr lang="nl-BE" sz="1800" b="1" dirty="0">
                <a:solidFill>
                  <a:prstClr val="white"/>
                </a:solidFill>
              </a:rPr>
              <a:t>Ik lever input aan interne werkgroepen</a:t>
            </a:r>
          </a:p>
          <a:p>
            <a:pPr lvl="1" fontAlgn="auto">
              <a:spcBef>
                <a:spcPts val="0"/>
              </a:spcBef>
              <a:spcAft>
                <a:spcPts val="0"/>
              </a:spcAft>
              <a:buFont typeface="Wingdings" pitchFamily="2" charset="2"/>
              <a:buChar char="q"/>
            </a:pPr>
            <a:r>
              <a:rPr lang="nl-BE" sz="1800" b="1" dirty="0">
                <a:solidFill>
                  <a:prstClr val="white"/>
                </a:solidFill>
              </a:rPr>
              <a:t>Ik neem centrumtaken en specifieke verantwoordelijkheden op (GOK-groep, kwaliteitswerkgroep,…)</a:t>
            </a:r>
          </a:p>
          <a:p>
            <a:pPr marL="0" lvl="0" indent="0" fontAlgn="auto">
              <a:spcBef>
                <a:spcPts val="0"/>
              </a:spcBef>
              <a:spcAft>
                <a:spcPts val="0"/>
              </a:spcAft>
              <a:buNone/>
            </a:pPr>
            <a:r>
              <a:rPr lang="nl-BE" sz="1800" b="1" dirty="0">
                <a:solidFill>
                  <a:prstClr val="white"/>
                </a:solidFill>
              </a:rPr>
              <a:t>- …</a:t>
            </a:r>
          </a:p>
          <a:p>
            <a:endParaRPr lang="nl-BE" dirty="0"/>
          </a:p>
        </p:txBody>
      </p:sp>
      <p:sp>
        <p:nvSpPr>
          <p:cNvPr id="4" name="Tijdelijke aanduiding voor dianummer 3"/>
          <p:cNvSpPr>
            <a:spLocks noGrp="1"/>
          </p:cNvSpPr>
          <p:nvPr>
            <p:ph type="sldNum" sz="quarter" idx="10"/>
          </p:nvPr>
        </p:nvSpPr>
        <p:spPr/>
        <p:txBody>
          <a:bodyPr/>
          <a:lstStyle/>
          <a:p>
            <a:pPr>
              <a:defRPr/>
            </a:pPr>
            <a:fld id="{2DB99964-D8A5-491E-BE8F-DD4D3536C2CB}" type="slidenum">
              <a:rPr lang="nl-NL" smtClean="0"/>
              <a:pPr>
                <a:defRPr/>
              </a:pPr>
              <a:t>16</a:t>
            </a:fld>
            <a:endParaRPr lang="nl-NL" dirty="0"/>
          </a:p>
        </p:txBody>
      </p:sp>
      <p:pic>
        <p:nvPicPr>
          <p:cNvPr id="11266" name="Picture 2" descr="C:\Users\Public\Pictures\CLB-rollen-logos-kleur\CLB-Rollen-kleur-teamli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264" y="332656"/>
            <a:ext cx="1619250" cy="161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22066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Het teamlid aan de slag</a:t>
            </a:r>
            <a:endParaRPr lang="nl-BE" dirty="0"/>
          </a:p>
        </p:txBody>
      </p:sp>
      <p:sp>
        <p:nvSpPr>
          <p:cNvPr id="3" name="Tijdelijke aanduiding voor inhoud 2"/>
          <p:cNvSpPr>
            <a:spLocks noGrp="1"/>
          </p:cNvSpPr>
          <p:nvPr>
            <p:ph idx="1"/>
          </p:nvPr>
        </p:nvSpPr>
        <p:spPr/>
        <p:txBody>
          <a:bodyPr/>
          <a:lstStyle/>
          <a:p>
            <a:pPr marL="285750" lvl="0" indent="-285750" fontAlgn="auto">
              <a:spcBef>
                <a:spcPts val="0"/>
              </a:spcBef>
              <a:spcAft>
                <a:spcPts val="0"/>
              </a:spcAft>
              <a:buFont typeface="Wingdings" pitchFamily="2" charset="2"/>
              <a:buChar char="q"/>
            </a:pPr>
            <a:r>
              <a:rPr lang="nl-BE" sz="2000" b="1" dirty="0">
                <a:solidFill>
                  <a:prstClr val="white"/>
                </a:solidFill>
              </a:rPr>
              <a:t>Ik ben lid van de kwaliteitswerkgroep en denk samen met mijn collega’s actief na over hoe we bepaalde aspecten van ons werk anders kunnen aanpakken.</a:t>
            </a:r>
          </a:p>
          <a:p>
            <a:pPr marL="285750" lvl="0" indent="-285750" fontAlgn="auto">
              <a:spcBef>
                <a:spcPts val="0"/>
              </a:spcBef>
              <a:spcAft>
                <a:spcPts val="0"/>
              </a:spcAft>
              <a:buFont typeface="Wingdings" pitchFamily="2" charset="2"/>
              <a:buChar char="q"/>
            </a:pPr>
            <a:endParaRPr lang="nl-BE" sz="2000" b="1" dirty="0">
              <a:solidFill>
                <a:prstClr val="white"/>
              </a:solidFill>
            </a:endParaRPr>
          </a:p>
          <a:p>
            <a:pPr marL="285750" lvl="0" indent="-285750" fontAlgn="auto">
              <a:spcBef>
                <a:spcPts val="0"/>
              </a:spcBef>
              <a:spcAft>
                <a:spcPts val="0"/>
              </a:spcAft>
              <a:buFont typeface="Wingdings" pitchFamily="2" charset="2"/>
              <a:buChar char="q"/>
            </a:pPr>
            <a:r>
              <a:rPr lang="nl-BE" sz="2000" b="1" dirty="0">
                <a:solidFill>
                  <a:prstClr val="white"/>
                </a:solidFill>
              </a:rPr>
              <a:t>Ik werk in het basisonderwijs en ben dus steeds aanwezig op het team basisonderwijs. Ik probeer mij hier telkens zo goed mogelijk op voor te bereiden en mijn collega’s te ondersteunen als zij vragen hebben.</a:t>
            </a:r>
          </a:p>
          <a:p>
            <a:endParaRPr lang="nl-BE" dirty="0"/>
          </a:p>
        </p:txBody>
      </p:sp>
      <p:sp>
        <p:nvSpPr>
          <p:cNvPr id="4" name="Tijdelijke aanduiding voor dianummer 3"/>
          <p:cNvSpPr>
            <a:spLocks noGrp="1"/>
          </p:cNvSpPr>
          <p:nvPr>
            <p:ph type="sldNum" sz="quarter" idx="10"/>
          </p:nvPr>
        </p:nvSpPr>
        <p:spPr/>
        <p:txBody>
          <a:bodyPr/>
          <a:lstStyle/>
          <a:p>
            <a:pPr>
              <a:defRPr/>
            </a:pPr>
            <a:fld id="{2DB99964-D8A5-491E-BE8F-DD4D3536C2CB}" type="slidenum">
              <a:rPr lang="nl-NL" smtClean="0"/>
              <a:pPr>
                <a:defRPr/>
              </a:pPr>
              <a:t>17</a:t>
            </a:fld>
            <a:endParaRPr lang="nl-NL" dirty="0"/>
          </a:p>
        </p:txBody>
      </p:sp>
      <p:pic>
        <p:nvPicPr>
          <p:cNvPr id="12290" name="Picture 2" descr="C:\Users\Public\Pictures\CLB-rollen-logos-kleur\CLB-Rollen-kleur-teamli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6256" y="4725144"/>
            <a:ext cx="1619250" cy="161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83394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De netwerker</a:t>
            </a:r>
            <a:endParaRPr lang="nl-BE" dirty="0"/>
          </a:p>
        </p:txBody>
      </p:sp>
      <p:sp>
        <p:nvSpPr>
          <p:cNvPr id="4" name="Tijdelijke aanduiding voor dianummer 3"/>
          <p:cNvSpPr>
            <a:spLocks noGrp="1"/>
          </p:cNvSpPr>
          <p:nvPr>
            <p:ph type="sldNum" sz="quarter" idx="12"/>
          </p:nvPr>
        </p:nvSpPr>
        <p:spPr/>
        <p:txBody>
          <a:bodyPr/>
          <a:lstStyle/>
          <a:p>
            <a:pPr>
              <a:defRPr/>
            </a:pPr>
            <a:fld id="{2DB99964-D8A5-491E-BE8F-DD4D3536C2CB}" type="slidenum">
              <a:rPr lang="nl-NL" smtClean="0"/>
              <a:pPr>
                <a:defRPr/>
              </a:pPr>
              <a:t>18</a:t>
            </a:fld>
            <a:endParaRPr lang="nl-NL" dirty="0"/>
          </a:p>
        </p:txBody>
      </p:sp>
      <p:graphicFrame>
        <p:nvGraphicFramePr>
          <p:cNvPr id="5" name="Tabel 4"/>
          <p:cNvGraphicFramePr>
            <a:graphicFrameLocks noGrp="1"/>
          </p:cNvGraphicFramePr>
          <p:nvPr>
            <p:extLst>
              <p:ext uri="{D42A27DB-BD31-4B8C-83A1-F6EECF244321}">
                <p14:modId xmlns:p14="http://schemas.microsoft.com/office/powerpoint/2010/main" val="1450481411"/>
              </p:ext>
            </p:extLst>
          </p:nvPr>
        </p:nvGraphicFramePr>
        <p:xfrm>
          <a:off x="323528" y="1340768"/>
          <a:ext cx="7992888" cy="5040560"/>
        </p:xfrm>
        <a:graphic>
          <a:graphicData uri="http://schemas.openxmlformats.org/drawingml/2006/table">
            <a:tbl>
              <a:tblPr firstRow="1" bandRow="1">
                <a:tableStyleId>{69C7853C-536D-4A76-A0AE-DD22124D55A5}</a:tableStyleId>
              </a:tblPr>
              <a:tblGrid>
                <a:gridCol w="7992888"/>
              </a:tblGrid>
              <a:tr h="5040560">
                <a:tc>
                  <a:txBody>
                    <a:bodyPr/>
                    <a:lstStyle/>
                    <a:p>
                      <a:r>
                        <a:rPr lang="nl-BE" sz="2400" dirty="0" smtClean="0"/>
                        <a:t>5.</a:t>
                      </a:r>
                      <a:r>
                        <a:rPr lang="nl-BE" sz="2400" baseline="0" dirty="0" smtClean="0"/>
                        <a:t> Rol als NETWERKER</a:t>
                      </a:r>
                    </a:p>
                    <a:p>
                      <a:endParaRPr lang="nl-BE" baseline="0" dirty="0" smtClean="0"/>
                    </a:p>
                    <a:p>
                      <a:endParaRPr lang="nl-BE" baseline="0" dirty="0" smtClean="0"/>
                    </a:p>
                    <a:p>
                      <a:endParaRPr lang="nl-BE" baseline="0" dirty="0" smtClean="0"/>
                    </a:p>
                    <a:p>
                      <a:r>
                        <a:rPr lang="nl-BE" sz="2200" i="1" baseline="0" dirty="0" smtClean="0"/>
                        <a:t>Als netwerker voert de </a:t>
                      </a:r>
                      <a:r>
                        <a:rPr lang="nl-BE" sz="2200" i="1" baseline="0" dirty="0" err="1" smtClean="0"/>
                        <a:t>CLB’er</a:t>
                      </a:r>
                      <a:r>
                        <a:rPr lang="nl-BE" sz="2200" i="1" baseline="0" dirty="0" smtClean="0"/>
                        <a:t> zijn opdracht uit binnen het preventieve en hulpverleningsnetwerk in de regio. Hij werkt vindplaatsgericht en zoekt actief naar samenwerking met organisaties en doelgroepen. De samenwerking met de netwerkpartners gebeurt in het kader van </a:t>
                      </a:r>
                      <a:r>
                        <a:rPr lang="nl-BE" sz="2200" i="1" baseline="0" dirty="0" err="1" smtClean="0"/>
                        <a:t>schoolondersteunende</a:t>
                      </a:r>
                      <a:r>
                        <a:rPr lang="nl-BE" sz="2200" i="1" baseline="0" dirty="0" smtClean="0"/>
                        <a:t> acties en ook in het kader van de doorverwijzing en de opvolging ervan. </a:t>
                      </a:r>
                    </a:p>
                    <a:p>
                      <a:endParaRPr lang="nl-BE" sz="1600" baseline="0" dirty="0" smtClean="0"/>
                    </a:p>
                  </a:txBody>
                  <a:tcPr>
                    <a:solidFill>
                      <a:schemeClr val="tx1">
                        <a:lumMod val="75000"/>
                        <a:lumOff val="25000"/>
                      </a:schemeClr>
                    </a:solidFill>
                  </a:tcPr>
                </a:tc>
              </a:tr>
            </a:tbl>
          </a:graphicData>
        </a:graphic>
      </p:graphicFrame>
      <p:pic>
        <p:nvPicPr>
          <p:cNvPr id="13314" name="Picture 2" descr="C:\Users\Public\Pictures\CLB-rollen-logos-kleur\CLB-Rollen-kleur-netwerke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6256" y="188640"/>
            <a:ext cx="1619250" cy="161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85839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De netwerker</a:t>
            </a:r>
            <a:endParaRPr lang="nl-BE" dirty="0"/>
          </a:p>
        </p:txBody>
      </p:sp>
      <p:sp>
        <p:nvSpPr>
          <p:cNvPr id="3" name="Tijdelijke aanduiding voor inhoud 2"/>
          <p:cNvSpPr>
            <a:spLocks noGrp="1"/>
          </p:cNvSpPr>
          <p:nvPr>
            <p:ph idx="1"/>
          </p:nvPr>
        </p:nvSpPr>
        <p:spPr/>
        <p:txBody>
          <a:bodyPr/>
          <a:lstStyle/>
          <a:p>
            <a:pPr marL="0" lvl="0" indent="0" fontAlgn="auto">
              <a:spcBef>
                <a:spcPts val="0"/>
              </a:spcBef>
              <a:spcAft>
                <a:spcPts val="0"/>
              </a:spcAft>
              <a:buNone/>
            </a:pPr>
            <a:r>
              <a:rPr lang="nl-BE" sz="2400" b="1" dirty="0">
                <a:solidFill>
                  <a:prstClr val="white"/>
                </a:solidFill>
              </a:rPr>
              <a:t>Welke competenties vraagt dat</a:t>
            </a:r>
            <a:r>
              <a:rPr lang="nl-BE" sz="2400" b="1" dirty="0" smtClean="0">
                <a:solidFill>
                  <a:prstClr val="white"/>
                </a:solidFill>
              </a:rPr>
              <a:t>?</a:t>
            </a:r>
          </a:p>
          <a:p>
            <a:pPr marL="0" lvl="0" indent="0" fontAlgn="auto">
              <a:spcBef>
                <a:spcPts val="0"/>
              </a:spcBef>
              <a:spcAft>
                <a:spcPts val="0"/>
              </a:spcAft>
              <a:buNone/>
            </a:pPr>
            <a:endParaRPr lang="nl-BE" sz="2400" b="1" dirty="0">
              <a:solidFill>
                <a:prstClr val="white"/>
              </a:solidFill>
            </a:endParaRPr>
          </a:p>
          <a:p>
            <a:pPr marL="285750" lvl="0" indent="-285750" fontAlgn="auto">
              <a:spcBef>
                <a:spcPts val="0"/>
              </a:spcBef>
              <a:spcAft>
                <a:spcPts val="0"/>
              </a:spcAft>
              <a:buFontTx/>
              <a:buChar char="-"/>
              <a:defRPr/>
            </a:pPr>
            <a:r>
              <a:rPr lang="nl-BE" sz="1800" b="1" dirty="0">
                <a:solidFill>
                  <a:prstClr val="white"/>
                </a:solidFill>
              </a:rPr>
              <a:t>Ik ken het hulpverleningsaanbod in de regio</a:t>
            </a:r>
          </a:p>
          <a:p>
            <a:pPr lvl="1" fontAlgn="auto">
              <a:spcBef>
                <a:spcPts val="0"/>
              </a:spcBef>
              <a:spcAft>
                <a:spcPts val="0"/>
              </a:spcAft>
              <a:buFont typeface="Wingdings" pitchFamily="2" charset="2"/>
              <a:buChar char="q"/>
              <a:defRPr/>
            </a:pPr>
            <a:r>
              <a:rPr lang="nl-BE" sz="1800" b="1" dirty="0">
                <a:solidFill>
                  <a:prstClr val="white"/>
                </a:solidFill>
              </a:rPr>
              <a:t>Ik weet waar er een CAW, CGZ, OCMW,… is</a:t>
            </a:r>
          </a:p>
          <a:p>
            <a:pPr lvl="1" fontAlgn="auto">
              <a:spcBef>
                <a:spcPts val="0"/>
              </a:spcBef>
              <a:spcAft>
                <a:spcPts val="0"/>
              </a:spcAft>
              <a:buFont typeface="Wingdings" pitchFamily="2" charset="2"/>
              <a:buChar char="q"/>
              <a:defRPr/>
            </a:pPr>
            <a:r>
              <a:rPr lang="nl-BE" sz="1800" b="1" dirty="0">
                <a:solidFill>
                  <a:prstClr val="white"/>
                </a:solidFill>
              </a:rPr>
              <a:t>Ik weet waarvoor je terecht kan bij de hulpverlenende instanties.</a:t>
            </a:r>
          </a:p>
          <a:p>
            <a:pPr marL="285750" lvl="0" indent="-285750" fontAlgn="auto">
              <a:spcBef>
                <a:spcPts val="0"/>
              </a:spcBef>
              <a:spcAft>
                <a:spcPts val="0"/>
              </a:spcAft>
              <a:buFontTx/>
              <a:buChar char="-"/>
              <a:defRPr/>
            </a:pPr>
            <a:r>
              <a:rPr lang="nl-BE" sz="1800" b="1" dirty="0">
                <a:solidFill>
                  <a:prstClr val="white"/>
                </a:solidFill>
              </a:rPr>
              <a:t>Ik ken het aanbod van preventief gerichte partners in de regio</a:t>
            </a:r>
          </a:p>
          <a:p>
            <a:pPr lvl="1" fontAlgn="auto">
              <a:spcBef>
                <a:spcPts val="0"/>
              </a:spcBef>
              <a:spcAft>
                <a:spcPts val="0"/>
              </a:spcAft>
              <a:buFont typeface="Wingdings" pitchFamily="2" charset="2"/>
              <a:buChar char="q"/>
              <a:defRPr/>
            </a:pPr>
            <a:r>
              <a:rPr lang="nl-BE" sz="1800" b="1" dirty="0">
                <a:solidFill>
                  <a:prstClr val="white"/>
                </a:solidFill>
              </a:rPr>
              <a:t>Ik weet wie en waarvoor je terecht kan bij het LOGO, de opvoedingswinkel, Kind en Gezin,…</a:t>
            </a:r>
          </a:p>
          <a:p>
            <a:pPr marL="285750" lvl="0" indent="-285750" fontAlgn="auto">
              <a:spcBef>
                <a:spcPts val="0"/>
              </a:spcBef>
              <a:spcAft>
                <a:spcPts val="0"/>
              </a:spcAft>
              <a:buFontTx/>
              <a:buChar char="-"/>
              <a:defRPr/>
            </a:pPr>
            <a:r>
              <a:rPr lang="nl-BE" sz="1800" b="1" dirty="0">
                <a:solidFill>
                  <a:prstClr val="white"/>
                </a:solidFill>
              </a:rPr>
              <a:t>Ik positioneer het CLB op een correcte manier in het veld van leerlingenbegeleiding, gelijke onderwijskansen en gezondheidszorg</a:t>
            </a:r>
          </a:p>
          <a:p>
            <a:pPr lvl="1" fontAlgn="auto">
              <a:spcBef>
                <a:spcPts val="0"/>
              </a:spcBef>
              <a:spcAft>
                <a:spcPts val="0"/>
              </a:spcAft>
              <a:buFont typeface="Wingdings" pitchFamily="2" charset="2"/>
              <a:buChar char="q"/>
              <a:defRPr/>
            </a:pPr>
            <a:r>
              <a:rPr lang="nl-BE" sz="1800" b="1" dirty="0">
                <a:solidFill>
                  <a:prstClr val="white"/>
                </a:solidFill>
              </a:rPr>
              <a:t>Ik maak het CLB op een gepaste wijze bekend in het netwerk</a:t>
            </a:r>
          </a:p>
          <a:p>
            <a:pPr lvl="1" fontAlgn="auto">
              <a:spcBef>
                <a:spcPts val="0"/>
              </a:spcBef>
              <a:spcAft>
                <a:spcPts val="0"/>
              </a:spcAft>
              <a:buFont typeface="Wingdings" pitchFamily="2" charset="2"/>
              <a:buChar char="q"/>
              <a:defRPr/>
            </a:pPr>
            <a:r>
              <a:rPr lang="nl-BE" sz="1800" b="1" dirty="0">
                <a:solidFill>
                  <a:prstClr val="white"/>
                </a:solidFill>
              </a:rPr>
              <a:t>Ik pas de in samenwerkingsprotocollen gemaakte afspraken toe en help ze evalueren. </a:t>
            </a:r>
          </a:p>
          <a:p>
            <a:pPr marL="285750" lvl="0" indent="-285750" fontAlgn="auto">
              <a:spcBef>
                <a:spcPts val="0"/>
              </a:spcBef>
              <a:spcAft>
                <a:spcPts val="0"/>
              </a:spcAft>
              <a:buFontTx/>
              <a:buChar char="-"/>
              <a:defRPr/>
            </a:pPr>
            <a:r>
              <a:rPr lang="nl-BE" sz="1800" b="1" dirty="0">
                <a:solidFill>
                  <a:prstClr val="white"/>
                </a:solidFill>
              </a:rPr>
              <a:t>Ik streef naar een positief imago van het CLB</a:t>
            </a:r>
          </a:p>
          <a:p>
            <a:endParaRPr lang="nl-BE" dirty="0"/>
          </a:p>
        </p:txBody>
      </p:sp>
      <p:sp>
        <p:nvSpPr>
          <p:cNvPr id="4" name="Tijdelijke aanduiding voor dianummer 3"/>
          <p:cNvSpPr>
            <a:spLocks noGrp="1"/>
          </p:cNvSpPr>
          <p:nvPr>
            <p:ph type="sldNum" sz="quarter" idx="10"/>
          </p:nvPr>
        </p:nvSpPr>
        <p:spPr/>
        <p:txBody>
          <a:bodyPr/>
          <a:lstStyle/>
          <a:p>
            <a:pPr>
              <a:defRPr/>
            </a:pPr>
            <a:fld id="{2DB99964-D8A5-491E-BE8F-DD4D3536C2CB}" type="slidenum">
              <a:rPr lang="nl-NL" smtClean="0"/>
              <a:pPr>
                <a:defRPr/>
              </a:pPr>
              <a:t>19</a:t>
            </a:fld>
            <a:endParaRPr lang="nl-NL" dirty="0"/>
          </a:p>
        </p:txBody>
      </p:sp>
      <p:pic>
        <p:nvPicPr>
          <p:cNvPr id="14338" name="Picture 2" descr="C:\Users\Public\Pictures\CLB-rollen-logos-kleur\CLB-Rollen-kleur-netwerk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240" y="332656"/>
            <a:ext cx="1619250" cy="161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43647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De netwerker aan de slag</a:t>
            </a:r>
            <a:endParaRPr lang="nl-BE" dirty="0"/>
          </a:p>
        </p:txBody>
      </p:sp>
      <p:sp>
        <p:nvSpPr>
          <p:cNvPr id="3" name="Tijdelijke aanduiding voor inhoud 2"/>
          <p:cNvSpPr>
            <a:spLocks noGrp="1"/>
          </p:cNvSpPr>
          <p:nvPr>
            <p:ph idx="1"/>
          </p:nvPr>
        </p:nvSpPr>
        <p:spPr/>
        <p:txBody>
          <a:bodyPr/>
          <a:lstStyle/>
          <a:p>
            <a:pPr marL="285750" lvl="0" indent="-285750" fontAlgn="auto">
              <a:spcBef>
                <a:spcPts val="0"/>
              </a:spcBef>
              <a:spcAft>
                <a:spcPts val="0"/>
              </a:spcAft>
              <a:buFont typeface="Wingdings" pitchFamily="2" charset="2"/>
              <a:buChar char="q"/>
            </a:pPr>
            <a:r>
              <a:rPr lang="nl-BE" sz="2000" b="1" dirty="0">
                <a:solidFill>
                  <a:prstClr val="white"/>
                </a:solidFill>
              </a:rPr>
              <a:t>Ik weet voor welke problematiek ik op welke organisatie beroep kan doen</a:t>
            </a:r>
          </a:p>
          <a:p>
            <a:pPr marL="285750" lvl="0" indent="-285750" fontAlgn="auto">
              <a:spcBef>
                <a:spcPts val="0"/>
              </a:spcBef>
              <a:spcAft>
                <a:spcPts val="0"/>
              </a:spcAft>
              <a:buFont typeface="Wingdings" pitchFamily="2" charset="2"/>
              <a:buChar char="q"/>
            </a:pPr>
            <a:endParaRPr lang="nl-BE" sz="2000" b="1" dirty="0">
              <a:solidFill>
                <a:prstClr val="white"/>
              </a:solidFill>
            </a:endParaRPr>
          </a:p>
          <a:p>
            <a:pPr marL="285750" lvl="0" indent="-285750" fontAlgn="auto">
              <a:spcBef>
                <a:spcPts val="0"/>
              </a:spcBef>
              <a:spcAft>
                <a:spcPts val="0"/>
              </a:spcAft>
              <a:buFont typeface="Wingdings" pitchFamily="2" charset="2"/>
              <a:buChar char="q"/>
            </a:pPr>
            <a:r>
              <a:rPr lang="nl-BE" sz="2000" b="1" dirty="0">
                <a:solidFill>
                  <a:prstClr val="white"/>
                </a:solidFill>
              </a:rPr>
              <a:t>Ik ken het aanbod van het CAW in onze buurt </a:t>
            </a:r>
          </a:p>
          <a:p>
            <a:pPr marL="285750" lvl="0" indent="-285750" fontAlgn="auto">
              <a:spcBef>
                <a:spcPts val="0"/>
              </a:spcBef>
              <a:spcAft>
                <a:spcPts val="0"/>
              </a:spcAft>
              <a:buFont typeface="Wingdings" pitchFamily="2" charset="2"/>
              <a:buChar char="q"/>
            </a:pPr>
            <a:endParaRPr lang="nl-BE" sz="2000" b="1" dirty="0">
              <a:solidFill>
                <a:prstClr val="white"/>
              </a:solidFill>
            </a:endParaRPr>
          </a:p>
          <a:p>
            <a:pPr marL="285750" lvl="0" indent="-285750" fontAlgn="auto">
              <a:spcBef>
                <a:spcPts val="0"/>
              </a:spcBef>
              <a:spcAft>
                <a:spcPts val="0"/>
              </a:spcAft>
              <a:buFont typeface="Wingdings" pitchFamily="2" charset="2"/>
              <a:buChar char="q"/>
            </a:pPr>
            <a:r>
              <a:rPr lang="nl-BE" sz="2000" b="1" dirty="0">
                <a:solidFill>
                  <a:prstClr val="white"/>
                </a:solidFill>
              </a:rPr>
              <a:t>Wanneer ik met (nieuwe) organisaties in contact kom probeer ik telkens de troeven van het CLB in de verf te zetten. </a:t>
            </a:r>
          </a:p>
          <a:p>
            <a:pPr marL="285750" lvl="0" indent="-285750" fontAlgn="auto">
              <a:spcBef>
                <a:spcPts val="0"/>
              </a:spcBef>
              <a:spcAft>
                <a:spcPts val="0"/>
              </a:spcAft>
              <a:buFont typeface="Wingdings" pitchFamily="2" charset="2"/>
              <a:buChar char="q"/>
            </a:pPr>
            <a:endParaRPr lang="nl-BE" sz="2000" b="1" dirty="0">
              <a:solidFill>
                <a:prstClr val="white"/>
              </a:solidFill>
            </a:endParaRPr>
          </a:p>
          <a:p>
            <a:pPr marL="285750" lvl="0" indent="-285750" fontAlgn="auto">
              <a:spcBef>
                <a:spcPts val="0"/>
              </a:spcBef>
              <a:spcAft>
                <a:spcPts val="0"/>
              </a:spcAft>
              <a:buFont typeface="Wingdings" pitchFamily="2" charset="2"/>
              <a:buChar char="q"/>
            </a:pPr>
            <a:r>
              <a:rPr lang="nl-BE" sz="2000" b="1" dirty="0">
                <a:solidFill>
                  <a:prstClr val="white"/>
                </a:solidFill>
              </a:rPr>
              <a:t>Op nascholingen, vormingen, (recepties! </a:t>
            </a:r>
            <a:r>
              <a:rPr lang="nl-BE" sz="2000" b="1" dirty="0">
                <a:solidFill>
                  <a:prstClr val="white"/>
                </a:solidFill>
                <a:sym typeface="Wingdings" pitchFamily="2" charset="2"/>
              </a:rPr>
              <a:t></a:t>
            </a:r>
            <a:r>
              <a:rPr lang="nl-BE" sz="2000" b="1" dirty="0">
                <a:solidFill>
                  <a:prstClr val="white"/>
                </a:solidFill>
              </a:rPr>
              <a:t>) probeer ik contacten te leggen om de samenwerking tussen het CLB en die dienst bespreekbaar te stellen.</a:t>
            </a:r>
          </a:p>
          <a:p>
            <a:endParaRPr lang="nl-BE" dirty="0"/>
          </a:p>
        </p:txBody>
      </p:sp>
      <p:sp>
        <p:nvSpPr>
          <p:cNvPr id="4" name="Tijdelijke aanduiding voor dianummer 3"/>
          <p:cNvSpPr>
            <a:spLocks noGrp="1"/>
          </p:cNvSpPr>
          <p:nvPr>
            <p:ph type="sldNum" sz="quarter" idx="10"/>
          </p:nvPr>
        </p:nvSpPr>
        <p:spPr/>
        <p:txBody>
          <a:bodyPr/>
          <a:lstStyle/>
          <a:p>
            <a:pPr>
              <a:defRPr/>
            </a:pPr>
            <a:fld id="{2DB99964-D8A5-491E-BE8F-DD4D3536C2CB}" type="slidenum">
              <a:rPr lang="nl-NL" smtClean="0"/>
              <a:pPr>
                <a:defRPr/>
              </a:pPr>
              <a:t>20</a:t>
            </a:fld>
            <a:endParaRPr lang="nl-NL" dirty="0"/>
          </a:p>
        </p:txBody>
      </p:sp>
      <p:pic>
        <p:nvPicPr>
          <p:cNvPr id="15362" name="Picture 2" descr="C:\Users\Public\Pictures\CLB-rollen-logos-kleur\CLB-Rollen-kleur-netwerk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0232" y="4653136"/>
            <a:ext cx="1619250" cy="161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83394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De taakbeheerder</a:t>
            </a:r>
            <a:endParaRPr lang="nl-BE" dirty="0"/>
          </a:p>
        </p:txBody>
      </p:sp>
      <p:sp>
        <p:nvSpPr>
          <p:cNvPr id="4" name="Tijdelijke aanduiding voor dianummer 3"/>
          <p:cNvSpPr>
            <a:spLocks noGrp="1"/>
          </p:cNvSpPr>
          <p:nvPr>
            <p:ph type="sldNum" sz="quarter" idx="12"/>
          </p:nvPr>
        </p:nvSpPr>
        <p:spPr/>
        <p:txBody>
          <a:bodyPr/>
          <a:lstStyle/>
          <a:p>
            <a:pPr>
              <a:defRPr/>
            </a:pPr>
            <a:fld id="{2DB99964-D8A5-491E-BE8F-DD4D3536C2CB}" type="slidenum">
              <a:rPr lang="nl-NL" smtClean="0"/>
              <a:pPr>
                <a:defRPr/>
              </a:pPr>
              <a:t>21</a:t>
            </a:fld>
            <a:endParaRPr lang="nl-NL" dirty="0"/>
          </a:p>
        </p:txBody>
      </p:sp>
      <p:graphicFrame>
        <p:nvGraphicFramePr>
          <p:cNvPr id="5" name="Tabel 4"/>
          <p:cNvGraphicFramePr>
            <a:graphicFrameLocks noGrp="1"/>
          </p:cNvGraphicFramePr>
          <p:nvPr>
            <p:extLst>
              <p:ext uri="{D42A27DB-BD31-4B8C-83A1-F6EECF244321}">
                <p14:modId xmlns:p14="http://schemas.microsoft.com/office/powerpoint/2010/main" val="3178352461"/>
              </p:ext>
            </p:extLst>
          </p:nvPr>
        </p:nvGraphicFramePr>
        <p:xfrm>
          <a:off x="395536" y="1340768"/>
          <a:ext cx="8280920" cy="5040560"/>
        </p:xfrm>
        <a:graphic>
          <a:graphicData uri="http://schemas.openxmlformats.org/drawingml/2006/table">
            <a:tbl>
              <a:tblPr firstRow="1" bandRow="1">
                <a:tableStyleId>{69C7853C-536D-4A76-A0AE-DD22124D55A5}</a:tableStyleId>
              </a:tblPr>
              <a:tblGrid>
                <a:gridCol w="8280920"/>
              </a:tblGrid>
              <a:tr h="5040560">
                <a:tc>
                  <a:txBody>
                    <a:bodyPr/>
                    <a:lstStyle/>
                    <a:p>
                      <a:r>
                        <a:rPr lang="nl-BE" sz="2400" dirty="0" smtClean="0"/>
                        <a:t>6.</a:t>
                      </a:r>
                      <a:r>
                        <a:rPr lang="nl-BE" sz="2400" baseline="0" dirty="0" smtClean="0"/>
                        <a:t> Rol als TAAKBEHEERDER</a:t>
                      </a:r>
                    </a:p>
                    <a:p>
                      <a:endParaRPr lang="nl-BE" baseline="0" dirty="0" smtClean="0"/>
                    </a:p>
                    <a:p>
                      <a:endParaRPr lang="nl-BE" sz="1600" i="1" baseline="0" dirty="0" smtClean="0"/>
                    </a:p>
                    <a:p>
                      <a:r>
                        <a:rPr lang="nl-BE" sz="2200" i="1" baseline="0" dirty="0" smtClean="0"/>
                        <a:t>Als taakbeheerder heeft de </a:t>
                      </a:r>
                      <a:r>
                        <a:rPr lang="nl-BE" sz="2200" i="1" baseline="0" dirty="0" err="1" smtClean="0"/>
                        <a:t>CLB’er</a:t>
                      </a:r>
                      <a:r>
                        <a:rPr lang="nl-BE" sz="2200" i="1" baseline="0" dirty="0" smtClean="0"/>
                        <a:t> een aantal administratieve taken te vervullen die bijdragen tot het vlot functioneren van zichzelf en van de organisatie. Hij plant en organiseert zijn taken om zo efficiënt mogelijk te kunnen werken. Hij controleert vlot de informatie die binnenkomt en buitengaat.</a:t>
                      </a:r>
                    </a:p>
                    <a:p>
                      <a:endParaRPr lang="nl-BE" sz="1600" baseline="0" dirty="0" smtClean="0"/>
                    </a:p>
                  </a:txBody>
                  <a:tcPr>
                    <a:solidFill>
                      <a:schemeClr val="tx1">
                        <a:lumMod val="75000"/>
                        <a:lumOff val="25000"/>
                      </a:schemeClr>
                    </a:solidFill>
                  </a:tcPr>
                </a:tc>
              </a:tr>
            </a:tbl>
          </a:graphicData>
        </a:graphic>
      </p:graphicFrame>
      <p:pic>
        <p:nvPicPr>
          <p:cNvPr id="16386" name="Picture 2" descr="C:\Users\Public\Pictures\CLB-rollen-logos-kleur\CLB-Rollen-kleur-taakbeheerde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260648"/>
            <a:ext cx="1619250" cy="161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85839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De taakbeheerder</a:t>
            </a:r>
            <a:endParaRPr lang="nl-BE" dirty="0"/>
          </a:p>
        </p:txBody>
      </p:sp>
      <p:sp>
        <p:nvSpPr>
          <p:cNvPr id="3" name="Tijdelijke aanduiding voor inhoud 2"/>
          <p:cNvSpPr>
            <a:spLocks noGrp="1"/>
          </p:cNvSpPr>
          <p:nvPr>
            <p:ph idx="1"/>
          </p:nvPr>
        </p:nvSpPr>
        <p:spPr/>
        <p:txBody>
          <a:bodyPr/>
          <a:lstStyle/>
          <a:p>
            <a:pPr marL="0" lvl="0" indent="0" fontAlgn="auto">
              <a:spcBef>
                <a:spcPts val="0"/>
              </a:spcBef>
              <a:spcAft>
                <a:spcPts val="0"/>
              </a:spcAft>
              <a:buNone/>
            </a:pPr>
            <a:r>
              <a:rPr lang="nl-BE" sz="2400" b="1" dirty="0">
                <a:solidFill>
                  <a:prstClr val="white"/>
                </a:solidFill>
              </a:rPr>
              <a:t>Welke competenties vraagt dat?</a:t>
            </a:r>
          </a:p>
          <a:p>
            <a:pPr marL="0" lvl="0" indent="0" fontAlgn="auto">
              <a:spcBef>
                <a:spcPts val="0"/>
              </a:spcBef>
              <a:spcAft>
                <a:spcPts val="0"/>
              </a:spcAft>
              <a:buNone/>
            </a:pPr>
            <a:endParaRPr lang="nl-BE" sz="1600" b="1" dirty="0">
              <a:solidFill>
                <a:prstClr val="white"/>
              </a:solidFill>
            </a:endParaRPr>
          </a:p>
          <a:p>
            <a:pPr marL="285750" lvl="0" indent="-285750" fontAlgn="auto">
              <a:spcBef>
                <a:spcPts val="0"/>
              </a:spcBef>
              <a:spcAft>
                <a:spcPts val="0"/>
              </a:spcAft>
              <a:buFontTx/>
              <a:buChar char="-"/>
            </a:pPr>
            <a:r>
              <a:rPr lang="nl-BE" sz="1800" b="1" dirty="0">
                <a:solidFill>
                  <a:prstClr val="white"/>
                </a:solidFill>
              </a:rPr>
              <a:t>Ik kan de communicatiemiddelen vlot gebruiken</a:t>
            </a:r>
          </a:p>
          <a:p>
            <a:pPr lvl="1" fontAlgn="auto">
              <a:spcBef>
                <a:spcPts val="0"/>
              </a:spcBef>
              <a:spcAft>
                <a:spcPts val="0"/>
              </a:spcAft>
              <a:buFont typeface="Wingdings" pitchFamily="2" charset="2"/>
              <a:buChar char="q"/>
            </a:pPr>
            <a:r>
              <a:rPr lang="nl-BE" sz="1800" b="1" dirty="0">
                <a:solidFill>
                  <a:prstClr val="white"/>
                </a:solidFill>
              </a:rPr>
              <a:t>Ik ben vaardig in het gebruik van telefoon</a:t>
            </a:r>
          </a:p>
          <a:p>
            <a:pPr lvl="1" fontAlgn="auto">
              <a:spcBef>
                <a:spcPts val="0"/>
              </a:spcBef>
              <a:spcAft>
                <a:spcPts val="0"/>
              </a:spcAft>
              <a:buFont typeface="Wingdings" pitchFamily="2" charset="2"/>
              <a:buChar char="q"/>
            </a:pPr>
            <a:r>
              <a:rPr lang="nl-BE" sz="1800" b="1" dirty="0">
                <a:solidFill>
                  <a:prstClr val="white"/>
                </a:solidFill>
              </a:rPr>
              <a:t>Ik beschik over basisvaardigheden ICT</a:t>
            </a:r>
          </a:p>
          <a:p>
            <a:pPr marL="285750" lvl="0" indent="-285750" fontAlgn="auto">
              <a:spcBef>
                <a:spcPts val="0"/>
              </a:spcBef>
              <a:spcAft>
                <a:spcPts val="0"/>
              </a:spcAft>
              <a:buFontTx/>
              <a:buChar char="-"/>
            </a:pPr>
            <a:endParaRPr lang="nl-BE" sz="1800" b="1" dirty="0">
              <a:solidFill>
                <a:prstClr val="white"/>
              </a:solidFill>
            </a:endParaRPr>
          </a:p>
          <a:p>
            <a:pPr marL="285750" lvl="0" indent="-285750" fontAlgn="auto">
              <a:spcBef>
                <a:spcPts val="0"/>
              </a:spcBef>
              <a:spcAft>
                <a:spcPts val="0"/>
              </a:spcAft>
              <a:buFontTx/>
              <a:buChar char="-"/>
            </a:pPr>
            <a:r>
              <a:rPr lang="nl-BE" sz="1800" b="1" dirty="0">
                <a:solidFill>
                  <a:prstClr val="white"/>
                </a:solidFill>
              </a:rPr>
              <a:t>Ik kan vlot informatiestromen beheren</a:t>
            </a:r>
          </a:p>
          <a:p>
            <a:pPr lvl="1" fontAlgn="auto">
              <a:spcBef>
                <a:spcPts val="0"/>
              </a:spcBef>
              <a:spcAft>
                <a:spcPts val="0"/>
              </a:spcAft>
              <a:buFont typeface="Wingdings" pitchFamily="2" charset="2"/>
              <a:buChar char="q"/>
            </a:pPr>
            <a:r>
              <a:rPr lang="nl-BE" sz="1800" b="1" dirty="0">
                <a:solidFill>
                  <a:prstClr val="white"/>
                </a:solidFill>
              </a:rPr>
              <a:t>Ik verwerk, selecteer en klasseer binnenkomende informatie</a:t>
            </a:r>
          </a:p>
          <a:p>
            <a:pPr marL="285750" lvl="0" indent="-285750" fontAlgn="auto">
              <a:spcBef>
                <a:spcPts val="0"/>
              </a:spcBef>
              <a:spcAft>
                <a:spcPts val="0"/>
              </a:spcAft>
              <a:buFontTx/>
              <a:buChar char="-"/>
            </a:pPr>
            <a:endParaRPr lang="nl-BE" sz="1800" b="1" dirty="0">
              <a:solidFill>
                <a:prstClr val="white"/>
              </a:solidFill>
            </a:endParaRPr>
          </a:p>
          <a:p>
            <a:pPr marL="285750" lvl="0" indent="-285750" fontAlgn="auto">
              <a:spcBef>
                <a:spcPts val="0"/>
              </a:spcBef>
              <a:spcAft>
                <a:spcPts val="0"/>
              </a:spcAft>
              <a:buFontTx/>
              <a:buChar char="-"/>
            </a:pPr>
            <a:r>
              <a:rPr lang="nl-BE" sz="1800" b="1" dirty="0">
                <a:solidFill>
                  <a:prstClr val="white"/>
                </a:solidFill>
              </a:rPr>
              <a:t>Ik kan in het bijhouden en registreren van gegevens de rechten en privacy van cliënten garanderen </a:t>
            </a:r>
          </a:p>
          <a:p>
            <a:pPr lvl="1" fontAlgn="auto">
              <a:spcBef>
                <a:spcPts val="0"/>
              </a:spcBef>
              <a:spcAft>
                <a:spcPts val="0"/>
              </a:spcAft>
              <a:buFont typeface="Wingdings" pitchFamily="2" charset="2"/>
              <a:buChar char="q"/>
            </a:pPr>
            <a:r>
              <a:rPr lang="nl-BE" sz="1800" b="1" dirty="0">
                <a:solidFill>
                  <a:prstClr val="white"/>
                </a:solidFill>
              </a:rPr>
              <a:t>Ik weet welke informatie in Lars moet genoteerd worden, waar die moeten komen en op welke manier</a:t>
            </a:r>
          </a:p>
          <a:p>
            <a:pPr marL="0" lvl="0" indent="0" fontAlgn="auto">
              <a:spcBef>
                <a:spcPts val="0"/>
              </a:spcBef>
              <a:spcAft>
                <a:spcPts val="0"/>
              </a:spcAft>
              <a:buNone/>
            </a:pPr>
            <a:r>
              <a:rPr lang="nl-BE" sz="1800" b="1" dirty="0">
                <a:solidFill>
                  <a:prstClr val="white"/>
                </a:solidFill>
              </a:rPr>
              <a:t>- …</a:t>
            </a:r>
          </a:p>
          <a:p>
            <a:endParaRPr lang="nl-BE" dirty="0"/>
          </a:p>
        </p:txBody>
      </p:sp>
      <p:sp>
        <p:nvSpPr>
          <p:cNvPr id="4" name="Tijdelijke aanduiding voor dianummer 3"/>
          <p:cNvSpPr>
            <a:spLocks noGrp="1"/>
          </p:cNvSpPr>
          <p:nvPr>
            <p:ph type="sldNum" sz="quarter" idx="10"/>
          </p:nvPr>
        </p:nvSpPr>
        <p:spPr/>
        <p:txBody>
          <a:bodyPr/>
          <a:lstStyle/>
          <a:p>
            <a:pPr>
              <a:defRPr/>
            </a:pPr>
            <a:fld id="{2DB99964-D8A5-491E-BE8F-DD4D3536C2CB}" type="slidenum">
              <a:rPr lang="nl-NL" smtClean="0"/>
              <a:pPr>
                <a:defRPr/>
              </a:pPr>
              <a:t>22</a:t>
            </a:fld>
            <a:endParaRPr lang="nl-NL" dirty="0"/>
          </a:p>
        </p:txBody>
      </p:sp>
      <p:pic>
        <p:nvPicPr>
          <p:cNvPr id="17410" name="Picture 2" descr="C:\Users\Public\Pictures\CLB-rollen-logos-kleur\CLB-Rollen-kleur-taakbeheerde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6256" y="332656"/>
            <a:ext cx="1619250" cy="161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22080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De taakbeheerder aan de slag</a:t>
            </a:r>
            <a:endParaRPr lang="nl-BE" dirty="0"/>
          </a:p>
        </p:txBody>
      </p:sp>
      <p:sp>
        <p:nvSpPr>
          <p:cNvPr id="3" name="Tijdelijke aanduiding voor inhoud 2"/>
          <p:cNvSpPr>
            <a:spLocks noGrp="1"/>
          </p:cNvSpPr>
          <p:nvPr>
            <p:ph idx="1"/>
          </p:nvPr>
        </p:nvSpPr>
        <p:spPr/>
        <p:txBody>
          <a:bodyPr/>
          <a:lstStyle/>
          <a:p>
            <a:pPr marL="285750" lvl="0" indent="-285750" fontAlgn="auto">
              <a:spcBef>
                <a:spcPts val="0"/>
              </a:spcBef>
              <a:spcAft>
                <a:spcPts val="0"/>
              </a:spcAft>
              <a:buFont typeface="Wingdings" pitchFamily="2" charset="2"/>
              <a:buChar char="q"/>
            </a:pPr>
            <a:r>
              <a:rPr lang="nl-BE" sz="1800" b="1" dirty="0">
                <a:solidFill>
                  <a:prstClr val="white"/>
                </a:solidFill>
              </a:rPr>
              <a:t>Ik hou mijn outlook agenda gedetailleerd bij omdat ik wil dat mijn collega’s weten waar ik ben, mochten ze mij nodig hebben.</a:t>
            </a:r>
          </a:p>
          <a:p>
            <a:pPr marL="285750" lvl="0" indent="-285750" fontAlgn="auto">
              <a:spcBef>
                <a:spcPts val="0"/>
              </a:spcBef>
              <a:spcAft>
                <a:spcPts val="0"/>
              </a:spcAft>
              <a:buFont typeface="Wingdings" pitchFamily="2" charset="2"/>
              <a:buChar char="q"/>
            </a:pPr>
            <a:endParaRPr lang="nl-BE" sz="1800" b="1" dirty="0">
              <a:solidFill>
                <a:prstClr val="white"/>
              </a:solidFill>
            </a:endParaRPr>
          </a:p>
          <a:p>
            <a:pPr marL="285750" lvl="0" indent="-285750" fontAlgn="auto">
              <a:spcBef>
                <a:spcPts val="0"/>
              </a:spcBef>
              <a:spcAft>
                <a:spcPts val="0"/>
              </a:spcAft>
              <a:buFont typeface="Wingdings" pitchFamily="2" charset="2"/>
              <a:buChar char="q"/>
            </a:pPr>
            <a:r>
              <a:rPr lang="nl-BE" sz="1800" b="1" dirty="0">
                <a:solidFill>
                  <a:prstClr val="white"/>
                </a:solidFill>
              </a:rPr>
              <a:t>Wanneer ik een presentatie moet geven, lukt het mij om een aantrekkelijke presentatie te voorzien in PPT of andere software</a:t>
            </a:r>
          </a:p>
          <a:p>
            <a:pPr marL="285750" lvl="0" indent="-285750" fontAlgn="auto">
              <a:spcBef>
                <a:spcPts val="0"/>
              </a:spcBef>
              <a:spcAft>
                <a:spcPts val="0"/>
              </a:spcAft>
              <a:buFont typeface="Wingdings" pitchFamily="2" charset="2"/>
              <a:buChar char="q"/>
            </a:pPr>
            <a:endParaRPr lang="nl-BE" sz="1800" b="1" dirty="0">
              <a:solidFill>
                <a:prstClr val="white"/>
              </a:solidFill>
            </a:endParaRPr>
          </a:p>
          <a:p>
            <a:pPr marL="285750" lvl="0" indent="-285750" fontAlgn="auto">
              <a:spcBef>
                <a:spcPts val="0"/>
              </a:spcBef>
              <a:spcAft>
                <a:spcPts val="0"/>
              </a:spcAft>
              <a:buFont typeface="Wingdings" pitchFamily="2" charset="2"/>
              <a:buChar char="q"/>
            </a:pPr>
            <a:r>
              <a:rPr lang="nl-BE" sz="1800" b="1" dirty="0">
                <a:solidFill>
                  <a:prstClr val="white"/>
                </a:solidFill>
              </a:rPr>
              <a:t>Ik geef ouders, scholen, collega’s, … binnen de afgesproken termijn antwoorden op hun vragen. </a:t>
            </a:r>
          </a:p>
          <a:p>
            <a:endParaRPr lang="nl-BE" dirty="0"/>
          </a:p>
        </p:txBody>
      </p:sp>
      <p:sp>
        <p:nvSpPr>
          <p:cNvPr id="4" name="Tijdelijke aanduiding voor dianummer 3"/>
          <p:cNvSpPr>
            <a:spLocks noGrp="1"/>
          </p:cNvSpPr>
          <p:nvPr>
            <p:ph type="sldNum" sz="quarter" idx="10"/>
          </p:nvPr>
        </p:nvSpPr>
        <p:spPr/>
        <p:txBody>
          <a:bodyPr/>
          <a:lstStyle/>
          <a:p>
            <a:pPr>
              <a:defRPr/>
            </a:pPr>
            <a:fld id="{2DB99964-D8A5-491E-BE8F-DD4D3536C2CB}" type="slidenum">
              <a:rPr lang="nl-NL" smtClean="0"/>
              <a:pPr>
                <a:defRPr/>
              </a:pPr>
              <a:t>23</a:t>
            </a:fld>
            <a:endParaRPr lang="nl-NL" dirty="0"/>
          </a:p>
        </p:txBody>
      </p:sp>
      <p:pic>
        <p:nvPicPr>
          <p:cNvPr id="18434" name="Picture 2" descr="C:\Users\Public\Pictures\CLB-rollen-logos-kleur\CLB-Rollen-kleur-taakbeheerde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4653136"/>
            <a:ext cx="1619250" cy="161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83394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Hoe verder met de CLB-rollen</a:t>
            </a:r>
            <a:endParaRPr lang="nl-BE" dirty="0"/>
          </a:p>
        </p:txBody>
      </p:sp>
      <p:sp>
        <p:nvSpPr>
          <p:cNvPr id="3" name="Tijdelijke aanduiding voor inhoud 2"/>
          <p:cNvSpPr>
            <a:spLocks noGrp="1"/>
          </p:cNvSpPr>
          <p:nvPr>
            <p:ph idx="1"/>
          </p:nvPr>
        </p:nvSpPr>
        <p:spPr/>
        <p:txBody>
          <a:bodyPr/>
          <a:lstStyle/>
          <a:p>
            <a:r>
              <a:rPr lang="nl-BE" dirty="0" smtClean="0"/>
              <a:t>Een applicatie is in de maak:</a:t>
            </a:r>
          </a:p>
          <a:p>
            <a:pPr lvl="1"/>
            <a:r>
              <a:rPr lang="nl-BE" dirty="0" smtClean="0">
                <a:solidFill>
                  <a:schemeClr val="bg2"/>
                </a:solidFill>
              </a:rPr>
              <a:t>Waar de medewerker zichzelf zal kunnen inschatten op het vlak van competenties (waar sta ik nu en waar wil ik naar toe)</a:t>
            </a:r>
          </a:p>
          <a:p>
            <a:pPr lvl="2"/>
            <a:r>
              <a:rPr lang="nl-BE" dirty="0" smtClean="0"/>
              <a:t>Daarvan krijg je dan visueel een spin te zien (van je huidige situatie en van de gewenste)</a:t>
            </a:r>
          </a:p>
          <a:p>
            <a:pPr lvl="2"/>
            <a:r>
              <a:rPr lang="nl-BE" dirty="0" smtClean="0"/>
              <a:t>Dit kan dan gebruikt worden in een </a:t>
            </a:r>
            <a:r>
              <a:rPr lang="nl-BE" dirty="0" err="1" smtClean="0"/>
              <a:t>coachingsgesprek</a:t>
            </a:r>
            <a:r>
              <a:rPr lang="nl-BE" dirty="0" smtClean="0"/>
              <a:t> met je leidinggevende om je ontwikkeling als </a:t>
            </a:r>
            <a:r>
              <a:rPr lang="nl-BE" dirty="0" err="1" smtClean="0"/>
              <a:t>CLB’er</a:t>
            </a:r>
            <a:r>
              <a:rPr lang="nl-BE" dirty="0" smtClean="0"/>
              <a:t> te bespreken.</a:t>
            </a:r>
            <a:endParaRPr lang="nl-BE" dirty="0"/>
          </a:p>
          <a:p>
            <a:pPr lvl="1"/>
            <a:r>
              <a:rPr lang="nl-BE" dirty="0" smtClean="0">
                <a:solidFill>
                  <a:schemeClr val="bg2"/>
                </a:solidFill>
              </a:rPr>
              <a:t>De medewerker kan ook een portfolio bijhouden van wat hij gedaan heeft om zijn competenties te verbeteren.</a:t>
            </a:r>
          </a:p>
          <a:p>
            <a:pPr lvl="1"/>
            <a:endParaRPr lang="nl-BE" dirty="0"/>
          </a:p>
        </p:txBody>
      </p:sp>
      <p:sp>
        <p:nvSpPr>
          <p:cNvPr id="4" name="Tijdelijke aanduiding voor dianummer 3"/>
          <p:cNvSpPr>
            <a:spLocks noGrp="1"/>
          </p:cNvSpPr>
          <p:nvPr>
            <p:ph type="sldNum" sz="quarter" idx="10"/>
          </p:nvPr>
        </p:nvSpPr>
        <p:spPr/>
        <p:txBody>
          <a:bodyPr/>
          <a:lstStyle/>
          <a:p>
            <a:pPr>
              <a:defRPr/>
            </a:pPr>
            <a:fld id="{2DB99964-D8A5-491E-BE8F-DD4D3536C2CB}" type="slidenum">
              <a:rPr lang="nl-NL" smtClean="0"/>
              <a:pPr>
                <a:defRPr/>
              </a:pPr>
              <a:t>24</a:t>
            </a:fld>
            <a:endParaRPr lang="nl-NL" dirty="0"/>
          </a:p>
        </p:txBody>
      </p:sp>
    </p:spTree>
    <p:extLst>
      <p:ext uri="{BB962C8B-B14F-4D97-AF65-F5344CB8AC3E}">
        <p14:creationId xmlns:p14="http://schemas.microsoft.com/office/powerpoint/2010/main" val="16017415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el 1"/>
          <p:cNvSpPr>
            <a:spLocks noGrp="1"/>
          </p:cNvSpPr>
          <p:nvPr>
            <p:ph type="ctrTitle"/>
          </p:nvPr>
        </p:nvSpPr>
        <p:spPr>
          <a:xfrm>
            <a:off x="1285875" y="714375"/>
            <a:ext cx="5429250" cy="2143125"/>
          </a:xfrm>
        </p:spPr>
        <p:txBody>
          <a:bodyPr/>
          <a:lstStyle/>
          <a:p>
            <a:pPr eaLnBrk="1" hangingPunct="1"/>
            <a:r>
              <a:rPr lang="nl-BE" dirty="0" smtClean="0"/>
              <a:t>Meer uitleg?</a:t>
            </a:r>
          </a:p>
        </p:txBody>
      </p:sp>
      <p:sp>
        <p:nvSpPr>
          <p:cNvPr id="8195" name="Ondertitel 2"/>
          <p:cNvSpPr>
            <a:spLocks noGrp="1"/>
          </p:cNvSpPr>
          <p:nvPr>
            <p:ph type="subTitle" idx="1"/>
          </p:nvPr>
        </p:nvSpPr>
        <p:spPr>
          <a:xfrm>
            <a:off x="899592" y="2132856"/>
            <a:ext cx="5976664" cy="1571625"/>
          </a:xfrm>
        </p:spPr>
        <p:txBody>
          <a:bodyPr/>
          <a:lstStyle/>
          <a:p>
            <a:pPr eaLnBrk="1" hangingPunct="1"/>
            <a:r>
              <a:rPr lang="nl-BE" dirty="0" smtClean="0">
                <a:hlinkClick r:id="rId2"/>
              </a:rPr>
              <a:t>www.VCLB-koepel.be</a:t>
            </a:r>
            <a:r>
              <a:rPr lang="nl-BE" dirty="0" smtClean="0"/>
              <a:t> : professionelen – kwaliteitszorg – CLB-rollen </a:t>
            </a:r>
            <a:endParaRPr lang="nl-BE" dirty="0" smtClean="0"/>
          </a:p>
          <a:p>
            <a:pPr eaLnBrk="1" hangingPunct="1"/>
            <a:r>
              <a:rPr lang="nl-BE" dirty="0" smtClean="0"/>
              <a:t>www.clbrollen.be</a:t>
            </a:r>
            <a:endParaRPr lang="nl-BE" dirty="0" smtClean="0"/>
          </a:p>
          <a:p>
            <a:pPr eaLnBrk="1" hangingPunct="1"/>
            <a:r>
              <a:rPr lang="nl-BE" dirty="0" smtClean="0">
                <a:hlinkClick r:id="rId3"/>
              </a:rPr>
              <a:t>Sven.Samain@vclb-koepel.be</a:t>
            </a:r>
            <a:endParaRPr lang="nl-BE" dirty="0" smtClean="0"/>
          </a:p>
          <a:p>
            <a:pPr eaLnBrk="1" hangingPunct="1"/>
            <a:r>
              <a:rPr lang="nl-BE" dirty="0" smtClean="0">
                <a:hlinkClick r:id="rId4"/>
              </a:rPr>
              <a:t>An.Victoir@vclb-koepel.be</a:t>
            </a:r>
            <a:r>
              <a:rPr lang="nl-BE" dirty="0" smtClean="0"/>
              <a:t>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jabloon_ppt_grijs_2010-20091230-1626[1]">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sjabloon_ppt_grijs_2010-20091230-1626[1]</Template>
  <TotalTime>1009</TotalTime>
  <Words>1910</Words>
  <Application>Microsoft Office PowerPoint</Application>
  <PresentationFormat>Diavoorstelling (4:3)</PresentationFormat>
  <Paragraphs>237</Paragraphs>
  <Slides>25</Slides>
  <Notes>13</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25</vt:i4>
      </vt:variant>
    </vt:vector>
  </HeadingPairs>
  <TitlesOfParts>
    <vt:vector size="29" baseType="lpstr">
      <vt:lpstr>Arial</vt:lpstr>
      <vt:lpstr>Calibri</vt:lpstr>
      <vt:lpstr>Wingdings</vt:lpstr>
      <vt:lpstr>sjabloon_ppt_grijs_2010-20091230-1626[1]</vt:lpstr>
      <vt:lpstr>CLB@work   </vt:lpstr>
      <vt:lpstr>Het schema CLB-rollen</vt:lpstr>
      <vt:lpstr>INFO VOOR KWACO DIE PPT WIL HERWERKEN</vt:lpstr>
      <vt:lpstr>Welke rol neemt een CLB’er op?</vt:lpstr>
      <vt:lpstr>De rollen goed spelen</vt:lpstr>
      <vt:lpstr>De hulpverlener</vt:lpstr>
      <vt:lpstr>De hulpverlener</vt:lpstr>
      <vt:lpstr>De hulpverlener aan de slag</vt:lpstr>
      <vt:lpstr>De coach</vt:lpstr>
      <vt:lpstr>De coach</vt:lpstr>
      <vt:lpstr>De coach aan de slag</vt:lpstr>
      <vt:lpstr>De professional</vt:lpstr>
      <vt:lpstr>De professional</vt:lpstr>
      <vt:lpstr>De professional aan de slag</vt:lpstr>
      <vt:lpstr>Het teamlid</vt:lpstr>
      <vt:lpstr>Het teamlid</vt:lpstr>
      <vt:lpstr>Het teamlid aan de slag</vt:lpstr>
      <vt:lpstr>De netwerker</vt:lpstr>
      <vt:lpstr>De netwerker</vt:lpstr>
      <vt:lpstr>De netwerker aan de slag</vt:lpstr>
      <vt:lpstr>De taakbeheerder</vt:lpstr>
      <vt:lpstr>De taakbeheerder</vt:lpstr>
      <vt:lpstr>De taakbeheerder aan de slag</vt:lpstr>
      <vt:lpstr>Hoe verder met de CLB-rollen</vt:lpstr>
      <vt:lpstr>Meer uitleg?</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CLB@work  de rollen van de cliëntnabije CLB-medewerker</dc:title>
  <dc:creator>Sven Samain</dc:creator>
  <cp:lastModifiedBy>Sven Samain</cp:lastModifiedBy>
  <cp:revision>65</cp:revision>
  <cp:lastPrinted>2012-09-04T08:54:45Z</cp:lastPrinted>
  <dcterms:created xsi:type="dcterms:W3CDTF">2012-01-13T07:38:48Z</dcterms:created>
  <dcterms:modified xsi:type="dcterms:W3CDTF">2013-09-30T08:16:01Z</dcterms:modified>
</cp:coreProperties>
</file>